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E842F-D997-49FD-85D4-693B44BE176C}" type="datetimeFigureOut">
              <a:rPr lang="zh-TW" altLang="en-US" smtClean="0"/>
              <a:pPr/>
              <a:t>2010/6/7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E61EA-2089-4340-B78F-9A4517C8E28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22CF7-F007-4623-85F7-3AB6AD216EE2}" type="slidenum">
              <a:rPr lang="zh-TW" altLang="en-US"/>
              <a:pPr/>
              <a:t>1</a:t>
            </a:fld>
            <a:endParaRPr lang="en-US" altLang="zh-TW"/>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76025-9D51-452E-B0DE-1CE504EFE7A9}" type="slidenum">
              <a:rPr lang="zh-TW" altLang="en-US"/>
              <a:pPr/>
              <a:t>10</a:t>
            </a:fld>
            <a:endParaRPr lang="en-US" altLang="zh-TW"/>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BB732-8828-40FE-898A-F87FA91C8752}" type="slidenum">
              <a:rPr lang="zh-TW" altLang="en-US"/>
              <a:pPr/>
              <a:t>11</a:t>
            </a:fld>
            <a:endParaRPr lang="en-US" altLang="zh-TW"/>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F980F-C6B7-464B-9171-E598682F021D}" type="slidenum">
              <a:rPr lang="zh-TW" altLang="en-US"/>
              <a:pPr/>
              <a:t>12</a:t>
            </a:fld>
            <a:endParaRPr lang="en-US" altLang="zh-TW"/>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999B1-A5B0-4FB3-9C50-7B0713F2B29E}" type="slidenum">
              <a:rPr lang="zh-TW" altLang="en-US"/>
              <a:pPr/>
              <a:t>13</a:t>
            </a:fld>
            <a:endParaRPr lang="en-US" altLang="zh-TW"/>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F4CCF-F445-4F30-8143-6F07C81836EE}" type="slidenum">
              <a:rPr lang="zh-TW" altLang="en-US"/>
              <a:pPr/>
              <a:t>14</a:t>
            </a:fld>
            <a:endParaRPr lang="en-US" altLang="zh-TW"/>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1293E-9313-41D9-B998-457AE4329EE9}" type="slidenum">
              <a:rPr lang="zh-TW" altLang="en-US"/>
              <a:pPr/>
              <a:t>15</a:t>
            </a:fld>
            <a:endParaRPr lang="en-US" altLang="zh-TW"/>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2EE56-E692-4A4C-8FBB-AA85C99DCF2E}" type="slidenum">
              <a:rPr lang="zh-TW" altLang="en-US"/>
              <a:pPr/>
              <a:t>16</a:t>
            </a:fld>
            <a:endParaRPr lang="en-US" altLang="zh-TW"/>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15DE9-E4D3-4325-A883-81A3EF97D8EF}" type="slidenum">
              <a:rPr lang="zh-TW" altLang="en-US"/>
              <a:pPr/>
              <a:t>17</a:t>
            </a:fld>
            <a:endParaRPr lang="en-US" altLang="zh-TW"/>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F6C39-EE53-4A7E-943C-8E38F664E093}" type="slidenum">
              <a:rPr lang="zh-TW" altLang="en-US"/>
              <a:pPr/>
              <a:t>18</a:t>
            </a:fld>
            <a:endParaRPr lang="en-US" altLang="zh-TW"/>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992F8-C558-4D51-BCF1-5E337216B65F}" type="slidenum">
              <a:rPr lang="zh-TW" altLang="en-US"/>
              <a:pPr/>
              <a:t>19</a:t>
            </a:fld>
            <a:endParaRPr lang="en-US" altLang="zh-TW"/>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3D90C-BFDB-4D9C-9D52-A09C8A20EAE3}" type="slidenum">
              <a:rPr lang="zh-TW" altLang="en-US"/>
              <a:pPr/>
              <a:t>2</a:t>
            </a:fld>
            <a:endParaRPr lang="en-US" altLang="zh-TW"/>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1FD9E-0BC1-4673-A119-89EF54E1FB86}" type="slidenum">
              <a:rPr lang="zh-TW" altLang="en-US"/>
              <a:pPr/>
              <a:t>20</a:t>
            </a:fld>
            <a:endParaRPr lang="en-US" altLang="zh-TW"/>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994D3-7CBC-4587-8AE9-818720BD7A5F}" type="slidenum">
              <a:rPr lang="zh-TW" altLang="en-US"/>
              <a:pPr/>
              <a:t>21</a:t>
            </a:fld>
            <a:endParaRPr lang="en-US" altLang="zh-TW"/>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42AB4-A902-488E-98AE-4AFD7E27B3B2}" type="slidenum">
              <a:rPr lang="zh-TW" altLang="en-US"/>
              <a:pPr/>
              <a:t>22</a:t>
            </a:fld>
            <a:endParaRPr lang="en-US" altLang="zh-TW"/>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EA207-7E72-481A-B82C-902D0E0BC026}" type="slidenum">
              <a:rPr lang="zh-TW" altLang="en-US"/>
              <a:pPr/>
              <a:t>23</a:t>
            </a:fld>
            <a:endParaRPr lang="en-US" altLang="zh-TW"/>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888DA-BDC2-4D93-8EFC-05F0E612AF19}" type="slidenum">
              <a:rPr lang="zh-TW" altLang="en-US"/>
              <a:pPr/>
              <a:t>24</a:t>
            </a:fld>
            <a:endParaRPr lang="en-US" altLang="zh-TW"/>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D33BC-DBE7-48D4-904D-1310C8ADA5D3}" type="slidenum">
              <a:rPr lang="zh-TW" altLang="en-US"/>
              <a:pPr/>
              <a:t>25</a:t>
            </a:fld>
            <a:endParaRPr lang="en-US" altLang="zh-TW"/>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EAB17-E641-4460-B8F8-69E9FFD2B91F}" type="slidenum">
              <a:rPr lang="zh-TW" altLang="en-US"/>
              <a:pPr/>
              <a:t>26</a:t>
            </a:fld>
            <a:endParaRPr lang="en-US" altLang="zh-TW"/>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D8CD8-4A37-491F-A785-977EC4628ACD}" type="slidenum">
              <a:rPr lang="zh-TW" altLang="en-US"/>
              <a:pPr/>
              <a:t>27</a:t>
            </a:fld>
            <a:endParaRPr lang="en-US" altLang="zh-TW"/>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1F17D-6E3F-4A7E-B646-4A802C7E678E}" type="slidenum">
              <a:rPr lang="zh-TW" altLang="en-US"/>
              <a:pPr/>
              <a:t>28</a:t>
            </a:fld>
            <a:endParaRPr lang="en-US" altLang="zh-TW"/>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2BB60-C35B-40C6-B397-D0A790784582}" type="slidenum">
              <a:rPr lang="zh-TW" altLang="en-US"/>
              <a:pPr/>
              <a:t>29</a:t>
            </a:fld>
            <a:endParaRPr lang="en-US" altLang="zh-TW"/>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40D0F-07A8-4AB8-AC41-1CCD38EEFA1A}" type="slidenum">
              <a:rPr lang="zh-TW" altLang="en-US"/>
              <a:pPr/>
              <a:t>3</a:t>
            </a:fld>
            <a:endParaRPr lang="en-US" altLang="zh-TW"/>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6095F-DEEA-432B-9120-6C12AE39A8FF}" type="slidenum">
              <a:rPr lang="zh-TW" altLang="en-US"/>
              <a:pPr/>
              <a:t>30</a:t>
            </a:fld>
            <a:endParaRPr lang="en-US" altLang="zh-TW"/>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F36C4-9D1E-4F77-89EC-5242FC06C525}" type="slidenum">
              <a:rPr lang="zh-TW" altLang="en-US"/>
              <a:pPr/>
              <a:t>31</a:t>
            </a:fld>
            <a:endParaRPr lang="en-US" altLang="zh-TW"/>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1C0D3-DE02-4CF9-83CD-619A33903FA0}" type="slidenum">
              <a:rPr lang="zh-TW" altLang="en-US"/>
              <a:pPr/>
              <a:t>32</a:t>
            </a:fld>
            <a:endParaRPr lang="en-US" altLang="zh-TW"/>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90E6C-326A-4029-958B-B483B29766EE}" type="slidenum">
              <a:rPr lang="zh-TW" altLang="en-US"/>
              <a:pPr/>
              <a:t>33</a:t>
            </a:fld>
            <a:endParaRPr lang="en-US" altLang="zh-TW"/>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C93B1-6AD1-4C02-BE99-1E0346172E9B}" type="slidenum">
              <a:rPr lang="zh-TW" altLang="en-US"/>
              <a:pPr/>
              <a:t>34</a:t>
            </a:fld>
            <a:endParaRPr lang="en-US" altLang="zh-TW"/>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FD481-DA44-4475-AA0E-E867213064E1}" type="slidenum">
              <a:rPr lang="zh-TW" altLang="en-US"/>
              <a:pPr/>
              <a:t>35</a:t>
            </a:fld>
            <a:endParaRPr lang="en-US" altLang="zh-TW"/>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10E26-855D-48B2-9F82-2EC7998701D3}" type="slidenum">
              <a:rPr lang="zh-TW" altLang="en-US"/>
              <a:pPr/>
              <a:t>36</a:t>
            </a:fld>
            <a:endParaRPr lang="en-US" altLang="zh-TW"/>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BF904-0471-44F0-9B0E-E8B7F4FE9638}" type="slidenum">
              <a:rPr lang="zh-TW" altLang="en-US"/>
              <a:pPr/>
              <a:t>37</a:t>
            </a:fld>
            <a:endParaRPr lang="en-US" altLang="zh-TW"/>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ED13F-5C4B-4123-BA04-5D41256CF1DA}" type="slidenum">
              <a:rPr lang="zh-TW" altLang="en-US"/>
              <a:pPr/>
              <a:t>38</a:t>
            </a:fld>
            <a:endParaRPr lang="en-US" altLang="zh-TW"/>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D62E8-9D64-411A-A441-8B7DB8D0E952}" type="slidenum">
              <a:rPr lang="zh-TW" altLang="en-US"/>
              <a:pPr/>
              <a:t>39</a:t>
            </a:fld>
            <a:endParaRPr lang="en-US" altLang="zh-TW"/>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FC91B-9E6E-4625-9CF1-2D63628A77F7}" type="slidenum">
              <a:rPr lang="zh-TW" altLang="en-US"/>
              <a:pPr/>
              <a:t>4</a:t>
            </a:fld>
            <a:endParaRPr lang="en-US" altLang="zh-TW"/>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8E845-D7AD-4FB1-8819-BE24C556F82F}" type="slidenum">
              <a:rPr lang="zh-TW" altLang="en-US"/>
              <a:pPr/>
              <a:t>40</a:t>
            </a:fld>
            <a:endParaRPr lang="en-US" altLang="zh-TW"/>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08F31-B8AC-46CA-98C3-55A2BFE2ADA2}" type="slidenum">
              <a:rPr lang="zh-TW" altLang="en-US"/>
              <a:pPr/>
              <a:t>5</a:t>
            </a:fld>
            <a:endParaRPr lang="en-US" altLang="zh-TW"/>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70D82-88C3-43F3-B032-B8780D4B91A3}" type="slidenum">
              <a:rPr lang="zh-TW" altLang="en-US"/>
              <a:pPr/>
              <a:t>6</a:t>
            </a:fld>
            <a:endParaRPr lang="en-US" altLang="zh-TW"/>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4C7B5-0C12-4FE8-8402-5B23AEEFB61D}" type="slidenum">
              <a:rPr lang="zh-TW" altLang="en-US"/>
              <a:pPr/>
              <a:t>7</a:t>
            </a:fld>
            <a:endParaRPr lang="en-US" altLang="zh-TW"/>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53271-7645-4815-834F-877AB2362A12}" type="slidenum">
              <a:rPr lang="zh-TW" altLang="en-US"/>
              <a:pPr/>
              <a:t>8</a:t>
            </a:fld>
            <a:endParaRPr lang="en-US" altLang="zh-TW"/>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54513-0A1C-42E8-ABAE-3BD2D1450550}" type="slidenum">
              <a:rPr lang="zh-TW" altLang="en-US"/>
              <a:pPr/>
              <a:t>9</a:t>
            </a:fld>
            <a:endParaRPr lang="en-US" altLang="zh-TW"/>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圓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TW" altLang="en-US" smtClean="0"/>
              <a:t>按一下以編輯母片標題樣式</a:t>
            </a:r>
            <a:endParaRPr kumimoji="0" lang="en-US"/>
          </a:p>
        </p:txBody>
      </p:sp>
      <p:sp>
        <p:nvSpPr>
          <p:cNvPr id="20" name="副標題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9" name="日期版面配置區 18"/>
          <p:cNvSpPr>
            <a:spLocks noGrp="1"/>
          </p:cNvSpPr>
          <p:nvPr>
            <p:ph type="dt" sz="half" idx="10"/>
          </p:nvPr>
        </p:nvSpPr>
        <p:spPr/>
        <p:txBody>
          <a:bodyPr/>
          <a:lstStyle>
            <a:extLst/>
          </a:lstStyle>
          <a:p>
            <a:fld id="{1E0A7C60-4474-4110-86AA-D4506CD15FAF}" type="datetime1">
              <a:rPr lang="zh-TW" altLang="en-US" smtClean="0"/>
              <a:t>2010/6/7</a:t>
            </a:fld>
            <a:endParaRPr lang="zh-TW" altLang="en-US"/>
          </a:p>
        </p:txBody>
      </p:sp>
      <p:sp>
        <p:nvSpPr>
          <p:cNvPr id="8" name="頁尾版面配置區 7"/>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11" name="投影片編號版面配置區 10"/>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02920" y="530352"/>
            <a:ext cx="8183880" cy="4187952"/>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E6D9EA5-DB56-49B3-AA24-5B59B9051F3B}" type="datetime1">
              <a:rPr lang="zh-TW" altLang="en-US" smtClean="0"/>
              <a:t>2010/6/7</a:t>
            </a:fld>
            <a:endParaRPr lang="zh-TW" altLang="en-US"/>
          </a:p>
        </p:txBody>
      </p:sp>
      <p:sp>
        <p:nvSpPr>
          <p:cNvPr id="5" name="頁尾版面配置區 4"/>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6" name="投影片編號版面配置區 5"/>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33404"/>
            <a:ext cx="1981200" cy="5257799"/>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33400" y="533402"/>
            <a:ext cx="5943600" cy="525780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F325942-21E5-487B-AD75-A43331E65AD0}" type="datetime1">
              <a:rPr lang="zh-TW" altLang="en-US" smtClean="0"/>
              <a:t>2010/6/7</a:t>
            </a:fld>
            <a:endParaRPr lang="zh-TW" altLang="en-US"/>
          </a:p>
        </p:txBody>
      </p:sp>
      <p:sp>
        <p:nvSpPr>
          <p:cNvPr id="5" name="頁尾版面配置區 4"/>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6" name="投影片編號版面配置區 5"/>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1"/>
            <a:ext cx="4044462"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2338" y="1600201"/>
            <a:ext cx="4044462"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fld id="{E69CCAC4-A82D-40FF-8C5C-5F85474B60B9}" type="datetime1">
              <a:rPr lang="zh-TW" altLang="en-US" smtClean="0"/>
              <a:t>2010/6/7</a:t>
            </a:fld>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r>
              <a:rPr lang="en-US" altLang="zh-TW" smtClean="0"/>
              <a:t>Week 2 - Narrative structures</a:t>
            </a:r>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6A00560B-26EA-4DBC-BDE9-CA792582ACD3}"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9"/>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fld id="{2AE9D155-2C48-4DF4-93FD-F65020262D0C}" type="datetime1">
              <a:rPr lang="zh-TW" altLang="en-US" smtClean="0"/>
              <a:t>2010/6/7</a:t>
            </a:fld>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r>
              <a:rPr lang="en-US" altLang="zh-TW" smtClean="0"/>
              <a:t>Week 2 - Narrative structures</a:t>
            </a:r>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9E7E7CFD-8E9B-4DF9-90CA-D1F24F3232EB}"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502920" y="530352"/>
            <a:ext cx="8183880" cy="4187952"/>
          </a:xfrm>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E812349-BC91-4E6B-B23F-84444A4479F9}" type="datetime1">
              <a:rPr lang="zh-TW" altLang="en-US" smtClean="0"/>
              <a:t>2010/6/7</a:t>
            </a:fld>
            <a:endParaRPr lang="zh-TW" altLang="en-US"/>
          </a:p>
        </p:txBody>
      </p:sp>
      <p:sp>
        <p:nvSpPr>
          <p:cNvPr id="5" name="頁尾版面配置區 4"/>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6" name="投影片編號版面配置區 5"/>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14" name="圓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386289A-601C-4EA2-8840-7ABADBFE852F}" type="datetime1">
              <a:rPr lang="zh-TW" altLang="en-US" smtClean="0"/>
              <a:t>2010/6/7</a:t>
            </a:fld>
            <a:endParaRPr lang="zh-TW" altLang="en-US"/>
          </a:p>
        </p:txBody>
      </p:sp>
      <p:sp>
        <p:nvSpPr>
          <p:cNvPr id="5" name="頁尾版面配置區 4"/>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6" name="投影片編號版面配置區 5"/>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0966F93-7924-43F7-AD23-30A3BB8F5AF4}" type="datetime1">
              <a:rPr lang="zh-TW" altLang="en-US" smtClean="0"/>
              <a:t>2010/6/7</a:t>
            </a:fld>
            <a:endParaRPr lang="zh-TW" altLang="en-US"/>
          </a:p>
        </p:txBody>
      </p:sp>
      <p:sp>
        <p:nvSpPr>
          <p:cNvPr id="6" name="頁尾版面配置區 5"/>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7" name="投影片編號版面配置區 6"/>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nchor="b"/>
          <a:lstStyle>
            <a:lvl1pPr>
              <a:defRPr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DB8BF7FC-B53F-4AC8-8392-67AE5AF3C0F8}" type="datetime1">
              <a:rPr lang="zh-TW" altLang="en-US" smtClean="0"/>
              <a:t>2010/6/7</a:t>
            </a:fld>
            <a:endParaRPr lang="zh-TW" altLang="en-US"/>
          </a:p>
        </p:txBody>
      </p:sp>
      <p:sp>
        <p:nvSpPr>
          <p:cNvPr id="8" name="頁尾版面配置區 7"/>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9" name="投影片編號版面配置區 8"/>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B0B1F2E-F91C-4DD6-9B2B-304C248B7D42}" type="datetime1">
              <a:rPr lang="zh-TW" altLang="en-US" smtClean="0"/>
              <a:t>2010/6/7</a:t>
            </a:fld>
            <a:endParaRPr lang="zh-TW" altLang="en-US"/>
          </a:p>
        </p:txBody>
      </p:sp>
      <p:sp>
        <p:nvSpPr>
          <p:cNvPr id="4" name="頁尾版面配置區 3"/>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5" name="投影片編號版面配置區 4"/>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D9DD42D0-C3B3-4279-906E-449E1E7C90F0}" type="datetime1">
              <a:rPr lang="zh-TW" altLang="en-US" smtClean="0"/>
              <a:t>2010/6/7</a:t>
            </a:fld>
            <a:endParaRPr lang="zh-TW" altLang="en-US"/>
          </a:p>
        </p:txBody>
      </p:sp>
      <p:sp>
        <p:nvSpPr>
          <p:cNvPr id="3" name="頁尾版面配置區 2"/>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4" name="投影片編號版面配置區 3"/>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89AB912-E86F-40A7-93BD-3C1DEFD1DE41}" type="datetime1">
              <a:rPr lang="zh-TW" altLang="en-US" smtClean="0"/>
              <a:t>2010/6/7</a:t>
            </a:fld>
            <a:endParaRPr lang="zh-TW" altLang="en-US"/>
          </a:p>
        </p:txBody>
      </p:sp>
      <p:sp>
        <p:nvSpPr>
          <p:cNvPr id="6" name="頁尾版面配置區 5"/>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7" name="投影片編號版面配置區 6"/>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化單一角落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C816BA65-9F09-4E8D-973C-7775FC8975BB}" type="datetime1">
              <a:rPr lang="zh-TW" altLang="en-US" smtClean="0"/>
              <a:t>2010/6/7</a:t>
            </a:fld>
            <a:endParaRPr lang="zh-TW" altLang="en-US"/>
          </a:p>
        </p:txBody>
      </p:sp>
      <p:sp>
        <p:nvSpPr>
          <p:cNvPr id="6" name="頁尾版面配置區 5"/>
          <p:cNvSpPr>
            <a:spLocks noGrp="1"/>
          </p:cNvSpPr>
          <p:nvPr>
            <p:ph type="ftr" sz="quarter" idx="11"/>
          </p:nvPr>
        </p:nvSpPr>
        <p:spPr/>
        <p:txBody>
          <a:bodyPr/>
          <a:lstStyle>
            <a:extLst/>
          </a:lstStyle>
          <a:p>
            <a:r>
              <a:rPr lang="en-US" altLang="zh-TW" smtClean="0"/>
              <a:t>Week 2 - Narrative structures</a:t>
            </a:r>
            <a:endParaRPr lang="zh-TW" altLang="en-US"/>
          </a:p>
        </p:txBody>
      </p:sp>
      <p:sp>
        <p:nvSpPr>
          <p:cNvPr id="7" name="投影片編號版面配置區 6"/>
          <p:cNvSpPr>
            <a:spLocks noGrp="1"/>
          </p:cNvSpPr>
          <p:nvPr>
            <p:ph type="sldNum" sz="quarter" idx="12"/>
          </p:nvPr>
        </p:nvSpPr>
        <p:spPr/>
        <p:txBody>
          <a:bodyPr/>
          <a:lstStyle>
            <a:extLst/>
          </a:lstStyle>
          <a:p>
            <a:fld id="{2F2F3970-8153-4B2E-9767-EA31AEB266C9}" type="slidenum">
              <a:rPr lang="zh-TW" altLang="en-US" smtClean="0"/>
              <a:pPr/>
              <a:t>‹#›</a:t>
            </a:fld>
            <a:endParaRPr lang="zh-TW" altLang="en-US"/>
          </a:p>
        </p:txBody>
      </p:sp>
      <p:sp>
        <p:nvSpPr>
          <p:cNvPr id="3" name="圖片版面配置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TW" altLang="en-US" smtClean="0"/>
              <a:t>按一下圖示以新增圖片</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圓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標題版面配置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TW" altLang="en-US" smtClean="0"/>
              <a:t>按一下以編輯母片標題樣式</a:t>
            </a:r>
            <a:endParaRPr kumimoji="0" lang="en-US"/>
          </a:p>
        </p:txBody>
      </p:sp>
      <p:sp>
        <p:nvSpPr>
          <p:cNvPr id="4" name="文字版面配置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5" name="日期版面配置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93986AC-F036-45AA-A535-3C0B18552CCF}" type="datetime1">
              <a:rPr lang="zh-TW" altLang="en-US" smtClean="0"/>
              <a:t>2010/6/7</a:t>
            </a:fld>
            <a:endParaRPr lang="zh-TW" altLang="en-US"/>
          </a:p>
        </p:txBody>
      </p:sp>
      <p:sp>
        <p:nvSpPr>
          <p:cNvPr id="18" name="頁尾版面配置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altLang="zh-TW" smtClean="0"/>
              <a:t>Week 2 - Narrative structures</a:t>
            </a:r>
            <a:endParaRPr lang="zh-TW" altLang="en-US"/>
          </a:p>
        </p:txBody>
      </p:sp>
      <p:sp>
        <p:nvSpPr>
          <p:cNvPr id="5" name="投影片編號版面配置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2F3970-8153-4B2E-9767-EA31AEB266C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imdb.com/title/tt0155975/" TargetMode="External"/><Relationship Id="rId13" Type="http://schemas.openxmlformats.org/officeDocument/2006/relationships/hyperlink" Target="http://imdb.com/title/tt0097240/" TargetMode="External"/><Relationship Id="rId3" Type="http://schemas.openxmlformats.org/officeDocument/2006/relationships/hyperlink" Target="http://imdb.com/title/tt0842929/" TargetMode="External"/><Relationship Id="rId7" Type="http://schemas.openxmlformats.org/officeDocument/2006/relationships/hyperlink" Target="http://imdb.com/title/tt0181536/" TargetMode="External"/><Relationship Id="rId12" Type="http://schemas.openxmlformats.org/officeDocument/2006/relationships/hyperlink" Target="http://imdb.com/title/tt010249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imdb.com/title/tt0302674/" TargetMode="External"/><Relationship Id="rId11" Type="http://schemas.openxmlformats.org/officeDocument/2006/relationships/hyperlink" Target="http://imdb.com/title/tt0106834/" TargetMode="External"/><Relationship Id="rId5" Type="http://schemas.openxmlformats.org/officeDocument/2006/relationships/hyperlink" Target="http://imdb.com/title/tt0363589/" TargetMode="External"/><Relationship Id="rId15" Type="http://schemas.openxmlformats.org/officeDocument/2006/relationships/image" Target="../media/image10.jpeg"/><Relationship Id="rId10" Type="http://schemas.openxmlformats.org/officeDocument/2006/relationships/hyperlink" Target="http://imdb.com/title/tt0114681/" TargetMode="External"/><Relationship Id="rId4" Type="http://schemas.openxmlformats.org/officeDocument/2006/relationships/hyperlink" Target="http://imdb.com/title/tt0403217/" TargetMode="External"/><Relationship Id="rId9" Type="http://schemas.openxmlformats.org/officeDocument/2006/relationships/hyperlink" Target="http://imdb.com/title/tt0119217/" TargetMode="External"/><Relationship Id="rId14" Type="http://schemas.openxmlformats.org/officeDocument/2006/relationships/hyperlink" Target="http://imdb.com/title/tt008953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mdb.com/name/nm0327944/"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mazon.com/gp/reader/0826428053/ref=sib_dp_pt/002-3519240-5332813#reader-link"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Metanarrative"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ndiewir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GB" altLang="zh-TW" sz="3200" dirty="0" smtClean="0">
                <a:ea typeface="新細明體" pitchFamily="18" charset="-120"/>
              </a:rPr>
              <a:t>Introduction to Film Studies</a:t>
            </a:r>
            <a:endParaRPr lang="en-US" altLang="zh-TW" sz="3200" dirty="0">
              <a:ea typeface="新細明體" pitchFamily="18" charset="-120"/>
            </a:endParaRPr>
          </a:p>
        </p:txBody>
      </p:sp>
      <p:sp>
        <p:nvSpPr>
          <p:cNvPr id="3075" name="Rectangle 3"/>
          <p:cNvSpPr>
            <a:spLocks noGrp="1" noChangeArrowheads="1"/>
          </p:cNvSpPr>
          <p:nvPr>
            <p:ph type="subTitle" idx="1"/>
          </p:nvPr>
        </p:nvSpPr>
        <p:spPr>
          <a:xfrm>
            <a:off x="722376" y="3685032"/>
            <a:ext cx="7772400" cy="2172860"/>
          </a:xfrm>
        </p:spPr>
        <p:txBody>
          <a:bodyPr>
            <a:normAutofit/>
          </a:bodyPr>
          <a:lstStyle/>
          <a:p>
            <a:r>
              <a:rPr lang="en-GB" altLang="zh-TW" sz="2400" dirty="0">
                <a:ea typeface="新細明體" pitchFamily="18" charset="-120"/>
              </a:rPr>
              <a:t>Week 2 </a:t>
            </a:r>
          </a:p>
          <a:p>
            <a:r>
              <a:rPr lang="en-GB" altLang="zh-TW" sz="2400" dirty="0" smtClean="0">
                <a:ea typeface="新細明體" pitchFamily="18" charset="-120"/>
              </a:rPr>
              <a:t>Narrative </a:t>
            </a:r>
            <a:r>
              <a:rPr lang="en-GB" altLang="zh-TW" sz="2400" dirty="0" smtClean="0">
                <a:ea typeface="新細明體" pitchFamily="18" charset="-120"/>
              </a:rPr>
              <a:t>structures</a:t>
            </a:r>
          </a:p>
          <a:p>
            <a:endParaRPr lang="en-GB" altLang="zh-TW" sz="2400" dirty="0" smtClean="0">
              <a:ea typeface="新細明體" pitchFamily="18" charset="-120"/>
            </a:endParaRPr>
          </a:p>
          <a:p>
            <a:endParaRPr lang="en-GB" altLang="zh-TW" sz="2400" dirty="0" smtClean="0">
              <a:ea typeface="新細明體" pitchFamily="18" charset="-120"/>
            </a:endParaRPr>
          </a:p>
          <a:p>
            <a:r>
              <a:rPr lang="en-GB" altLang="zh-TW" dirty="0" smtClean="0">
                <a:ea typeface="新細明體" pitchFamily="18" charset="-120"/>
              </a:rPr>
              <a:t>Nicholas YB Wong</a:t>
            </a:r>
          </a:p>
          <a:p>
            <a:r>
              <a:rPr lang="en-GB" altLang="zh-TW" dirty="0" smtClean="0">
                <a:ea typeface="新細明體" pitchFamily="18" charset="-120"/>
              </a:rPr>
              <a:t>Department of English, </a:t>
            </a:r>
            <a:r>
              <a:rPr lang="en-GB" altLang="zh-TW" dirty="0" err="1" smtClean="0">
                <a:ea typeface="新細明體" pitchFamily="18" charset="-120"/>
              </a:rPr>
              <a:t>HKIEd</a:t>
            </a:r>
            <a:endParaRPr lang="en-US" altLang="zh-TW" dirty="0">
              <a:ea typeface="新細明體"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0342BEB8-92D0-4B91-ADCD-0F5384B58F74}" type="slidenum">
              <a:rPr lang="zh-TW" altLang="en-US"/>
              <a:pPr/>
              <a:t>10</a:t>
            </a:fld>
            <a:endParaRPr lang="en-US" altLang="zh-TW"/>
          </a:p>
        </p:txBody>
      </p:sp>
      <p:sp>
        <p:nvSpPr>
          <p:cNvPr id="12290" name="Rectangle 2"/>
          <p:cNvSpPr>
            <a:spLocks noGrp="1" noChangeArrowheads="1"/>
          </p:cNvSpPr>
          <p:nvPr>
            <p:ph type="title"/>
          </p:nvPr>
        </p:nvSpPr>
        <p:spPr/>
        <p:txBody>
          <a:bodyPr/>
          <a:lstStyle/>
          <a:p>
            <a:pPr algn="l"/>
            <a:r>
              <a:rPr lang="en-GB" altLang="zh-TW" sz="3200">
                <a:ea typeface="新細明體" pitchFamily="18" charset="-120"/>
              </a:rPr>
              <a:t>David Bordwell</a:t>
            </a:r>
            <a:endParaRPr lang="en-US" altLang="zh-TW" sz="3200">
              <a:ea typeface="新細明體" pitchFamily="18" charset="-120"/>
            </a:endParaRPr>
          </a:p>
        </p:txBody>
      </p:sp>
      <p:sp>
        <p:nvSpPr>
          <p:cNvPr id="12291" name="Rectangle 3"/>
          <p:cNvSpPr>
            <a:spLocks noGrp="1" noChangeArrowheads="1"/>
          </p:cNvSpPr>
          <p:nvPr>
            <p:ph type="body" idx="1"/>
          </p:nvPr>
        </p:nvSpPr>
        <p:spPr/>
        <p:txBody>
          <a:bodyPr>
            <a:normAutofit fontScale="92500"/>
          </a:bodyPr>
          <a:lstStyle/>
          <a:p>
            <a:r>
              <a:rPr lang="en-GB" altLang="zh-TW" sz="2400">
                <a:ea typeface="新細明體" pitchFamily="18" charset="-120"/>
              </a:rPr>
              <a:t>“the art cinema defines itself explicitly </a:t>
            </a:r>
            <a:r>
              <a:rPr lang="en-GB" altLang="zh-TW" sz="2400">
                <a:solidFill>
                  <a:srgbClr val="FF66FF"/>
                </a:solidFill>
                <a:ea typeface="新細明體" pitchFamily="18" charset="-120"/>
              </a:rPr>
              <a:t>against the classical narrative mode</a:t>
            </a:r>
            <a:r>
              <a:rPr lang="en-GB" altLang="zh-TW" sz="2400">
                <a:ea typeface="新細明體" pitchFamily="18" charset="-120"/>
              </a:rPr>
              <a:t>, and especially </a:t>
            </a:r>
            <a:r>
              <a:rPr lang="en-GB" altLang="zh-TW" sz="2400">
                <a:solidFill>
                  <a:srgbClr val="FF66FF"/>
                </a:solidFill>
                <a:ea typeface="新細明體" pitchFamily="18" charset="-120"/>
              </a:rPr>
              <a:t>against the cause-effect linkage of events</a:t>
            </a:r>
            <a:r>
              <a:rPr lang="en-GB" altLang="zh-TW" sz="2400">
                <a:ea typeface="新細明體" pitchFamily="18" charset="-120"/>
              </a:rPr>
              <a:t>.”</a:t>
            </a:r>
          </a:p>
          <a:p>
            <a:r>
              <a:rPr lang="en-GB" altLang="zh-TW" sz="2400">
                <a:ea typeface="新細明體" pitchFamily="18" charset="-120"/>
              </a:rPr>
              <a:t>Characters “</a:t>
            </a:r>
            <a:r>
              <a:rPr lang="en-GB" altLang="zh-TW" sz="2400">
                <a:solidFill>
                  <a:srgbClr val="FF66FF"/>
                </a:solidFill>
                <a:ea typeface="新細明體" pitchFamily="18" charset="-120"/>
              </a:rPr>
              <a:t>lack</a:t>
            </a:r>
            <a:r>
              <a:rPr lang="en-GB" altLang="zh-TW" sz="2400">
                <a:ea typeface="新細明體" pitchFamily="18" charset="-120"/>
              </a:rPr>
              <a:t> clear-cut traits, motives, and goals.”</a:t>
            </a:r>
          </a:p>
          <a:p>
            <a:r>
              <a:rPr lang="en-GB" altLang="zh-TW" sz="2400">
                <a:ea typeface="新細明體" pitchFamily="18" charset="-120"/>
              </a:rPr>
              <a:t>Narratives tend to be more ambiguous and open-ended.</a:t>
            </a:r>
          </a:p>
          <a:p>
            <a:r>
              <a:rPr lang="en-GB" altLang="zh-TW" sz="2400">
                <a:ea typeface="新細明體" pitchFamily="18" charset="-120"/>
              </a:rPr>
              <a:t>“Whereas classical narration attempts to create and maintain a seamless illusion in the telling of the story, art cinema </a:t>
            </a:r>
            <a:r>
              <a:rPr lang="en-GB" altLang="zh-TW" sz="2400">
                <a:solidFill>
                  <a:srgbClr val="FF66FF"/>
                </a:solidFill>
                <a:ea typeface="新細明體" pitchFamily="18" charset="-120"/>
              </a:rPr>
              <a:t>creates inexplicable gaps and problems, which often make us keenly aware of the mediating presence of the author</a:t>
            </a:r>
            <a:r>
              <a:rPr lang="en-GB" altLang="zh-TW" sz="2400">
                <a:ea typeface="新細明體" pitchFamily="18" charset="-120"/>
              </a:rPr>
              <a:t>.” </a:t>
            </a:r>
            <a:endParaRPr lang="en-US" altLang="zh-TW" sz="2400">
              <a:ea typeface="新細明體" pitchFamily="18"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BF00ABB1-FEA9-4975-99AC-8EB5F339A1EB}" type="slidenum">
              <a:rPr lang="zh-TW" altLang="en-US"/>
              <a:pPr/>
              <a:t>11</a:t>
            </a:fld>
            <a:endParaRPr lang="en-US" altLang="zh-TW"/>
          </a:p>
        </p:txBody>
      </p:sp>
      <p:sp>
        <p:nvSpPr>
          <p:cNvPr id="13314" name="Rectangle 2"/>
          <p:cNvSpPr>
            <a:spLocks noGrp="1" noChangeArrowheads="1"/>
          </p:cNvSpPr>
          <p:nvPr>
            <p:ph type="title"/>
          </p:nvPr>
        </p:nvSpPr>
        <p:spPr/>
        <p:txBody>
          <a:bodyPr/>
          <a:lstStyle/>
          <a:p>
            <a:pPr algn="l"/>
            <a:r>
              <a:rPr lang="en-GB" altLang="zh-TW" sz="3200">
                <a:ea typeface="新細明體" pitchFamily="18" charset="-120"/>
              </a:rPr>
              <a:t>Independent Films</a:t>
            </a:r>
            <a:endParaRPr lang="en-US" altLang="zh-TW" sz="3200">
              <a:ea typeface="新細明體" pitchFamily="18" charset="-120"/>
            </a:endParaRPr>
          </a:p>
        </p:txBody>
      </p:sp>
      <p:sp>
        <p:nvSpPr>
          <p:cNvPr id="13315" name="Rectangle 3"/>
          <p:cNvSpPr>
            <a:spLocks noGrp="1" noChangeArrowheads="1"/>
          </p:cNvSpPr>
          <p:nvPr>
            <p:ph type="body" idx="1"/>
          </p:nvPr>
        </p:nvSpPr>
        <p:spPr/>
        <p:txBody>
          <a:bodyPr/>
          <a:lstStyle/>
          <a:p>
            <a:r>
              <a:rPr lang="en-GB" altLang="zh-TW" sz="2400">
                <a:ea typeface="新細明體" pitchFamily="18" charset="-120"/>
              </a:rPr>
              <a:t>Hybrid</a:t>
            </a:r>
          </a:p>
          <a:p>
            <a:r>
              <a:rPr lang="en-GB" altLang="zh-TW" sz="2400">
                <a:ea typeface="新細明體" pitchFamily="18" charset="-120"/>
              </a:rPr>
              <a:t>Different from the mainstream films in terms of “story concept, structure, character, dialogue, visual storytelling, representation, and overall narrative strategy…” (16)</a:t>
            </a:r>
          </a:p>
          <a:p>
            <a:r>
              <a:rPr lang="en-GB" altLang="zh-TW" sz="2400">
                <a:ea typeface="新細明體" pitchFamily="18" charset="-120"/>
              </a:rPr>
              <a:t>Usually short scripts (&lt; 120 mins) </a:t>
            </a:r>
            <a:r>
              <a:rPr lang="en-GB" altLang="zh-TW" sz="2400">
                <a:ea typeface="新細明體" pitchFamily="18" charset="-120"/>
                <a:sym typeface="Wingdings" pitchFamily="2" charset="2"/>
              </a:rPr>
              <a:t> cut cost</a:t>
            </a:r>
          </a:p>
          <a:p>
            <a:r>
              <a:rPr lang="en-GB" altLang="zh-TW" sz="2400">
                <a:ea typeface="新細明體" pitchFamily="18" charset="-120"/>
                <a:sym typeface="Wingdings" pitchFamily="2" charset="2"/>
              </a:rPr>
              <a:t>No clear midpoint</a:t>
            </a:r>
          </a:p>
          <a:p>
            <a:r>
              <a:rPr lang="en-GB" altLang="zh-TW" sz="2400">
                <a:ea typeface="新細明體" pitchFamily="18" charset="-120"/>
                <a:sym typeface="Wingdings" pitchFamily="2" charset="2"/>
              </a:rPr>
              <a:t>Temporality and causality</a:t>
            </a:r>
            <a:endParaRPr lang="en-US" altLang="zh-TW" sz="2400" i="1">
              <a:ea typeface="新細明體" pitchFamily="18" charset="-120"/>
              <a:sym typeface="Wingdings" pitchFamily="2"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BAD9E5D3-8717-4B59-B3EF-E34402441EBF}" type="slidenum">
              <a:rPr lang="zh-TW" altLang="en-US"/>
              <a:pPr/>
              <a:t>12</a:t>
            </a:fld>
            <a:endParaRPr lang="en-US" altLang="zh-TW"/>
          </a:p>
        </p:txBody>
      </p:sp>
      <p:sp>
        <p:nvSpPr>
          <p:cNvPr id="14338" name="Rectangle 2"/>
          <p:cNvSpPr>
            <a:spLocks noGrp="1" noChangeArrowheads="1"/>
          </p:cNvSpPr>
          <p:nvPr>
            <p:ph type="title"/>
          </p:nvPr>
        </p:nvSpPr>
        <p:spPr/>
        <p:txBody>
          <a:bodyPr/>
          <a:lstStyle/>
          <a:p>
            <a:pPr algn="l"/>
            <a:r>
              <a:rPr lang="en-GB" altLang="zh-TW" sz="3200">
                <a:ea typeface="新細明體" pitchFamily="18" charset="-120"/>
              </a:rPr>
              <a:t>Single Protagonists</a:t>
            </a:r>
            <a:endParaRPr lang="en-US" altLang="zh-TW" sz="3200">
              <a:ea typeface="新細明體" pitchFamily="18" charset="-120"/>
            </a:endParaRPr>
          </a:p>
        </p:txBody>
      </p:sp>
      <p:sp>
        <p:nvSpPr>
          <p:cNvPr id="14339" name="Rectangle 3"/>
          <p:cNvSpPr>
            <a:spLocks noGrp="1" noChangeArrowheads="1"/>
          </p:cNvSpPr>
          <p:nvPr>
            <p:ph type="body" idx="1"/>
          </p:nvPr>
        </p:nvSpPr>
        <p:spPr/>
        <p:txBody>
          <a:bodyPr/>
          <a:lstStyle/>
          <a:p>
            <a:pPr>
              <a:lnSpc>
                <a:spcPct val="90000"/>
              </a:lnSpc>
            </a:pPr>
            <a:r>
              <a:rPr lang="en-GB" altLang="zh-TW" sz="2000">
                <a:ea typeface="新細明體" pitchFamily="18" charset="-120"/>
              </a:rPr>
              <a:t>Some have clear single protagonists</a:t>
            </a:r>
          </a:p>
          <a:p>
            <a:pPr>
              <a:lnSpc>
                <a:spcPct val="90000"/>
              </a:lnSpc>
            </a:pPr>
            <a:r>
              <a:rPr lang="en-GB" altLang="zh-TW" sz="2000">
                <a:ea typeface="新細明體" pitchFamily="18" charset="-120"/>
              </a:rPr>
              <a:t>Multiple protagonists and multiple plotlines (ensemble film)</a:t>
            </a:r>
          </a:p>
          <a:p>
            <a:pPr>
              <a:lnSpc>
                <a:spcPct val="90000"/>
              </a:lnSpc>
            </a:pPr>
            <a:r>
              <a:rPr lang="en-GB" altLang="zh-TW" sz="2000">
                <a:ea typeface="新細明體" pitchFamily="18" charset="-120"/>
              </a:rPr>
              <a:t>Character arc (transformation of characters)</a:t>
            </a:r>
          </a:p>
          <a:p>
            <a:pPr>
              <a:lnSpc>
                <a:spcPct val="90000"/>
              </a:lnSpc>
            </a:pPr>
            <a:r>
              <a:rPr lang="en-GB" altLang="zh-TW" sz="2000">
                <a:ea typeface="新細明體" pitchFamily="18" charset="-120"/>
              </a:rPr>
              <a:t>Romance?</a:t>
            </a:r>
          </a:p>
          <a:p>
            <a:pPr>
              <a:lnSpc>
                <a:spcPct val="90000"/>
              </a:lnSpc>
            </a:pPr>
            <a:r>
              <a:rPr lang="en-GB" altLang="zh-TW" sz="2000">
                <a:ea typeface="新細明體" pitchFamily="18" charset="-120"/>
              </a:rPr>
              <a:t>Antagonists (creating conflicts)</a:t>
            </a:r>
          </a:p>
          <a:p>
            <a:pPr>
              <a:lnSpc>
                <a:spcPct val="90000"/>
              </a:lnSpc>
            </a:pPr>
            <a:r>
              <a:rPr lang="en-GB" altLang="zh-TW" sz="2000">
                <a:ea typeface="新細明體" pitchFamily="18" charset="-120"/>
              </a:rPr>
              <a:t>“In independent films, </a:t>
            </a:r>
            <a:r>
              <a:rPr lang="en-GB" altLang="zh-TW" sz="2000">
                <a:solidFill>
                  <a:srgbClr val="FF66FF"/>
                </a:solidFill>
                <a:ea typeface="新細明體" pitchFamily="18" charset="-120"/>
              </a:rPr>
              <a:t>character motivation is often buried</a:t>
            </a:r>
            <a:r>
              <a:rPr lang="en-GB" altLang="zh-TW" sz="2000">
                <a:ea typeface="新細明體" pitchFamily="18" charset="-120"/>
              </a:rPr>
              <a:t>, which reflects a desire to create characters that are less heroic figures than people we find in real life.” (22)</a:t>
            </a:r>
          </a:p>
          <a:p>
            <a:pPr>
              <a:lnSpc>
                <a:spcPct val="90000"/>
              </a:lnSpc>
            </a:pPr>
            <a:r>
              <a:rPr lang="en-GB" altLang="zh-TW" sz="2000">
                <a:ea typeface="新細明體" pitchFamily="18" charset="-120"/>
              </a:rPr>
              <a:t>Classical Hollywood as plot-centred</a:t>
            </a:r>
          </a:p>
          <a:p>
            <a:pPr>
              <a:lnSpc>
                <a:spcPct val="90000"/>
              </a:lnSpc>
            </a:pPr>
            <a:r>
              <a:rPr lang="en-GB" altLang="zh-TW" sz="2000">
                <a:ea typeface="新細明體" pitchFamily="18" charset="-120"/>
              </a:rPr>
              <a:t>Independent films as character-centred </a:t>
            </a:r>
            <a:r>
              <a:rPr lang="en-GB" altLang="zh-TW" sz="2000">
                <a:ea typeface="新細明體" pitchFamily="18" charset="-120"/>
                <a:sym typeface="Wingdings" pitchFamily="2" charset="2"/>
              </a:rPr>
              <a:t> dialogues (more everyday life and long-winded)</a:t>
            </a:r>
          </a:p>
          <a:p>
            <a:pPr>
              <a:lnSpc>
                <a:spcPct val="90000"/>
              </a:lnSpc>
            </a:pPr>
            <a:r>
              <a:rPr lang="en-GB" altLang="zh-TW" sz="2000">
                <a:ea typeface="新細明體" pitchFamily="18" charset="-120"/>
              </a:rPr>
              <a:t>Interior monologues (“dialogues of the deaf”, Sarah Kozloff)</a:t>
            </a:r>
            <a:endParaRPr lang="en-US" altLang="zh-TW" sz="2000">
              <a:ea typeface="新細明體" pitchFamily="18"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8" name="投影片編號版面配置區 6"/>
          <p:cNvSpPr>
            <a:spLocks noGrp="1"/>
          </p:cNvSpPr>
          <p:nvPr>
            <p:ph type="sldNum" sz="quarter" idx="12"/>
          </p:nvPr>
        </p:nvSpPr>
        <p:spPr/>
        <p:txBody>
          <a:bodyPr/>
          <a:lstStyle/>
          <a:p>
            <a:fld id="{B6025714-A694-4A8B-826A-455484037D2D}" type="slidenum">
              <a:rPr lang="zh-TW" altLang="en-US"/>
              <a:pPr/>
              <a:t>13</a:t>
            </a:fld>
            <a:endParaRPr lang="en-US" altLang="zh-TW"/>
          </a:p>
        </p:txBody>
      </p:sp>
      <p:sp>
        <p:nvSpPr>
          <p:cNvPr id="15362" name="Rectangle 2"/>
          <p:cNvSpPr>
            <a:spLocks noGrp="1" noChangeArrowheads="1"/>
          </p:cNvSpPr>
          <p:nvPr>
            <p:ph type="title"/>
          </p:nvPr>
        </p:nvSpPr>
        <p:spPr/>
        <p:txBody>
          <a:bodyPr/>
          <a:lstStyle/>
          <a:p>
            <a:pPr algn="l"/>
            <a:r>
              <a:rPr lang="en-GB" altLang="zh-TW" sz="3200">
                <a:ea typeface="新細明體" pitchFamily="18" charset="-120"/>
              </a:rPr>
              <a:t>Gus Van Sant</a:t>
            </a:r>
            <a:endParaRPr lang="en-US" altLang="zh-TW" sz="3200">
              <a:ea typeface="新細明體" pitchFamily="18" charset="-120"/>
            </a:endParaRPr>
          </a:p>
        </p:txBody>
      </p:sp>
      <p:sp>
        <p:nvSpPr>
          <p:cNvPr id="15363" name="Rectangle 3"/>
          <p:cNvSpPr>
            <a:spLocks noGrp="1" noChangeArrowheads="1"/>
          </p:cNvSpPr>
          <p:nvPr>
            <p:ph type="body" sz="half" idx="1"/>
          </p:nvPr>
        </p:nvSpPr>
        <p:spPr>
          <a:xfrm>
            <a:off x="457200" y="1600201"/>
            <a:ext cx="4038600" cy="4525963"/>
          </a:xfrm>
        </p:spPr>
        <p:txBody>
          <a:bodyPr/>
          <a:lstStyle/>
          <a:p>
            <a:pPr>
              <a:lnSpc>
                <a:spcPct val="80000"/>
              </a:lnSpc>
            </a:pPr>
            <a:r>
              <a:rPr lang="en-GB" altLang="zh-TW" sz="1800" u="sng">
                <a:ea typeface="新細明體" pitchFamily="18" charset="-120"/>
              </a:rPr>
              <a:t>Milk</a:t>
            </a:r>
            <a:r>
              <a:rPr lang="en-GB" altLang="zh-TW" sz="1800">
                <a:ea typeface="新細明體" pitchFamily="18" charset="-120"/>
              </a:rPr>
              <a:t> (2008)</a:t>
            </a:r>
            <a:endParaRPr lang="en-US" altLang="zh-TW" sz="1800" u="sng">
              <a:ea typeface="新細明體" pitchFamily="18" charset="-120"/>
            </a:endParaRPr>
          </a:p>
          <a:p>
            <a:pPr>
              <a:lnSpc>
                <a:spcPct val="80000"/>
              </a:lnSpc>
            </a:pPr>
            <a:r>
              <a:rPr lang="en-US" altLang="zh-TW" sz="1800">
                <a:ea typeface="新細明體" pitchFamily="18" charset="-120"/>
                <a:hlinkClick r:id="rId3"/>
              </a:rPr>
              <a:t>Paranoid Park</a:t>
            </a:r>
            <a:r>
              <a:rPr lang="en-US" altLang="zh-TW" sz="1800">
                <a:ea typeface="新細明體" pitchFamily="18" charset="-120"/>
              </a:rPr>
              <a:t> (2007) </a:t>
            </a:r>
          </a:p>
          <a:p>
            <a:pPr>
              <a:lnSpc>
                <a:spcPct val="80000"/>
              </a:lnSpc>
            </a:pPr>
            <a:r>
              <a:rPr lang="en-US" altLang="zh-TW" sz="1800">
                <a:ea typeface="新細明體" pitchFamily="18" charset="-120"/>
                <a:hlinkClick r:id="rId4"/>
              </a:rPr>
              <a:t>Last Days</a:t>
            </a:r>
            <a:r>
              <a:rPr lang="en-US" altLang="zh-TW" sz="1800">
                <a:ea typeface="新細明體" pitchFamily="18" charset="-120"/>
              </a:rPr>
              <a:t> (2005) </a:t>
            </a:r>
          </a:p>
          <a:p>
            <a:pPr>
              <a:lnSpc>
                <a:spcPct val="80000"/>
              </a:lnSpc>
            </a:pPr>
            <a:r>
              <a:rPr lang="en-US" altLang="zh-TW" sz="1800">
                <a:ea typeface="新細明體" pitchFamily="18" charset="-120"/>
                <a:hlinkClick r:id="rId5"/>
              </a:rPr>
              <a:t>Elephant</a:t>
            </a:r>
            <a:r>
              <a:rPr lang="en-US" altLang="zh-TW" sz="1800">
                <a:ea typeface="新細明體" pitchFamily="18" charset="-120"/>
              </a:rPr>
              <a:t> (2003) </a:t>
            </a:r>
          </a:p>
          <a:p>
            <a:pPr>
              <a:lnSpc>
                <a:spcPct val="80000"/>
              </a:lnSpc>
            </a:pPr>
            <a:r>
              <a:rPr lang="en-US" altLang="zh-TW" sz="1800">
                <a:ea typeface="新細明體" pitchFamily="18" charset="-120"/>
                <a:hlinkClick r:id="rId6"/>
              </a:rPr>
              <a:t>Gerry</a:t>
            </a:r>
            <a:r>
              <a:rPr lang="en-US" altLang="zh-TW" sz="1800">
                <a:ea typeface="新細明體" pitchFamily="18" charset="-120"/>
              </a:rPr>
              <a:t> (2002) </a:t>
            </a:r>
          </a:p>
          <a:p>
            <a:pPr>
              <a:lnSpc>
                <a:spcPct val="80000"/>
              </a:lnSpc>
            </a:pPr>
            <a:r>
              <a:rPr lang="en-US" altLang="zh-TW" sz="1800">
                <a:ea typeface="新細明體" pitchFamily="18" charset="-120"/>
                <a:hlinkClick r:id="rId7"/>
              </a:rPr>
              <a:t>Finding Forrester</a:t>
            </a:r>
            <a:r>
              <a:rPr lang="en-US" altLang="zh-TW" sz="1800">
                <a:ea typeface="新細明體" pitchFamily="18" charset="-120"/>
              </a:rPr>
              <a:t> (2000) </a:t>
            </a:r>
          </a:p>
          <a:p>
            <a:pPr>
              <a:lnSpc>
                <a:spcPct val="80000"/>
              </a:lnSpc>
            </a:pPr>
            <a:r>
              <a:rPr lang="en-US" altLang="zh-TW" sz="1800">
                <a:ea typeface="新細明體" pitchFamily="18" charset="-120"/>
                <a:hlinkClick r:id="rId8"/>
              </a:rPr>
              <a:t>Psycho</a:t>
            </a:r>
            <a:r>
              <a:rPr lang="en-US" altLang="zh-TW" sz="1800">
                <a:ea typeface="新細明體" pitchFamily="18" charset="-120"/>
              </a:rPr>
              <a:t> (1998) </a:t>
            </a:r>
          </a:p>
          <a:p>
            <a:pPr>
              <a:lnSpc>
                <a:spcPct val="80000"/>
              </a:lnSpc>
            </a:pPr>
            <a:r>
              <a:rPr lang="en-US" altLang="zh-TW" sz="1800">
                <a:ea typeface="新細明體" pitchFamily="18" charset="-120"/>
                <a:hlinkClick r:id="rId9"/>
              </a:rPr>
              <a:t>Good Will Hunting</a:t>
            </a:r>
            <a:r>
              <a:rPr lang="en-US" altLang="zh-TW" sz="1800">
                <a:ea typeface="新細明體" pitchFamily="18" charset="-120"/>
              </a:rPr>
              <a:t> (1997) </a:t>
            </a:r>
          </a:p>
          <a:p>
            <a:pPr>
              <a:lnSpc>
                <a:spcPct val="80000"/>
              </a:lnSpc>
            </a:pPr>
            <a:r>
              <a:rPr lang="en-US" altLang="zh-TW" sz="1800">
                <a:ea typeface="新細明體" pitchFamily="18" charset="-120"/>
                <a:hlinkClick r:id="rId10"/>
              </a:rPr>
              <a:t>To Die For</a:t>
            </a:r>
            <a:r>
              <a:rPr lang="en-US" altLang="zh-TW" sz="1800">
                <a:ea typeface="新細明體" pitchFamily="18" charset="-120"/>
              </a:rPr>
              <a:t> (1995) </a:t>
            </a:r>
          </a:p>
          <a:p>
            <a:pPr>
              <a:lnSpc>
                <a:spcPct val="80000"/>
              </a:lnSpc>
            </a:pPr>
            <a:r>
              <a:rPr lang="en-US" altLang="zh-TW" sz="1800">
                <a:ea typeface="新細明體" pitchFamily="18" charset="-120"/>
                <a:hlinkClick r:id="rId11"/>
              </a:rPr>
              <a:t>Even Cowgirls Get the Blues</a:t>
            </a:r>
            <a:r>
              <a:rPr lang="en-US" altLang="zh-TW" sz="1800">
                <a:ea typeface="新細明體" pitchFamily="18" charset="-120"/>
              </a:rPr>
              <a:t> (1993) </a:t>
            </a:r>
          </a:p>
          <a:p>
            <a:pPr>
              <a:lnSpc>
                <a:spcPct val="80000"/>
              </a:lnSpc>
            </a:pPr>
            <a:r>
              <a:rPr lang="en-US" altLang="zh-TW" sz="1800">
                <a:ea typeface="新細明體" pitchFamily="18" charset="-120"/>
                <a:hlinkClick r:id="rId12"/>
              </a:rPr>
              <a:t>My Own Private Idaho</a:t>
            </a:r>
            <a:r>
              <a:rPr lang="en-US" altLang="zh-TW" sz="1800">
                <a:ea typeface="新細明體" pitchFamily="18" charset="-120"/>
              </a:rPr>
              <a:t> (1991) </a:t>
            </a:r>
          </a:p>
          <a:p>
            <a:pPr>
              <a:lnSpc>
                <a:spcPct val="80000"/>
              </a:lnSpc>
            </a:pPr>
            <a:r>
              <a:rPr lang="en-US" altLang="zh-TW" sz="1800">
                <a:ea typeface="新細明體" pitchFamily="18" charset="-120"/>
                <a:hlinkClick r:id="rId13"/>
              </a:rPr>
              <a:t>Drugstore Cowboy</a:t>
            </a:r>
            <a:r>
              <a:rPr lang="en-US" altLang="zh-TW" sz="1800">
                <a:ea typeface="新細明體" pitchFamily="18" charset="-120"/>
              </a:rPr>
              <a:t> (1989) (as Gus Van Sant Jr.)  </a:t>
            </a:r>
          </a:p>
          <a:p>
            <a:pPr>
              <a:lnSpc>
                <a:spcPct val="80000"/>
              </a:lnSpc>
            </a:pPr>
            <a:r>
              <a:rPr lang="en-US" altLang="zh-TW" sz="1800">
                <a:ea typeface="新細明體" pitchFamily="18" charset="-120"/>
                <a:hlinkClick r:id="rId14"/>
              </a:rPr>
              <a:t>Mala Noche</a:t>
            </a:r>
            <a:r>
              <a:rPr lang="en-US" altLang="zh-TW" sz="1800">
                <a:ea typeface="新細明體" pitchFamily="18" charset="-120"/>
              </a:rPr>
              <a:t> (1985) </a:t>
            </a:r>
            <a:br>
              <a:rPr lang="en-US" altLang="zh-TW" sz="1800">
                <a:ea typeface="新細明體" pitchFamily="18" charset="-120"/>
              </a:rPr>
            </a:br>
            <a:endParaRPr lang="en-US" altLang="zh-TW" sz="1800">
              <a:ea typeface="新細明體" pitchFamily="18" charset="-120"/>
            </a:endParaRPr>
          </a:p>
        </p:txBody>
      </p:sp>
      <p:sp>
        <p:nvSpPr>
          <p:cNvPr id="15364" name="Rectangle 4"/>
          <p:cNvSpPr>
            <a:spLocks noGrp="1" noChangeArrowheads="1"/>
          </p:cNvSpPr>
          <p:nvPr>
            <p:ph sz="half" idx="2"/>
          </p:nvPr>
        </p:nvSpPr>
        <p:spPr>
          <a:xfrm>
            <a:off x="4648200" y="1600201"/>
            <a:ext cx="4038600" cy="4525963"/>
          </a:xfrm>
        </p:spPr>
        <p:txBody>
          <a:bodyPr/>
          <a:lstStyle/>
          <a:p>
            <a:pPr>
              <a:lnSpc>
                <a:spcPct val="80000"/>
              </a:lnSpc>
            </a:pPr>
            <a:endParaRPr lang="zh-TW" altLang="en-US" sz="1400">
              <a:ea typeface="新細明體" pitchFamily="18" charset="-120"/>
            </a:endParaRPr>
          </a:p>
        </p:txBody>
      </p:sp>
      <p:pic>
        <p:nvPicPr>
          <p:cNvPr id="15365" name="Picture 5" descr="gus-van-sant"/>
          <p:cNvPicPr>
            <a:picLocks noChangeAspect="1" noChangeArrowheads="1"/>
          </p:cNvPicPr>
          <p:nvPr/>
        </p:nvPicPr>
        <p:blipFill>
          <a:blip r:embed="rId15" cstate="print"/>
          <a:srcRect/>
          <a:stretch>
            <a:fillRect/>
          </a:stretch>
        </p:blipFill>
        <p:spPr bwMode="auto">
          <a:xfrm>
            <a:off x="5268059" y="1419225"/>
            <a:ext cx="3049465" cy="467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BB38A233-41B2-4F59-8B78-50A4E1587434}" type="slidenum">
              <a:rPr lang="zh-TW" altLang="en-US"/>
              <a:pPr/>
              <a:t>14</a:t>
            </a:fld>
            <a:endParaRPr lang="en-US" altLang="zh-TW"/>
          </a:p>
        </p:txBody>
      </p:sp>
      <p:sp>
        <p:nvSpPr>
          <p:cNvPr id="16386" name="Rectangle 2"/>
          <p:cNvSpPr>
            <a:spLocks noGrp="1" noChangeArrowheads="1"/>
          </p:cNvSpPr>
          <p:nvPr>
            <p:ph type="title"/>
          </p:nvPr>
        </p:nvSpPr>
        <p:spPr/>
        <p:txBody>
          <a:bodyPr/>
          <a:lstStyle/>
          <a:p>
            <a:pPr algn="l"/>
            <a:r>
              <a:rPr lang="en-GB" altLang="zh-TW" sz="3200">
                <a:ea typeface="新細明體" pitchFamily="18" charset="-120"/>
              </a:rPr>
              <a:t>Freedom and Scripts</a:t>
            </a:r>
            <a:endParaRPr lang="en-US" altLang="zh-TW" sz="3200">
              <a:ea typeface="新細明體" pitchFamily="18" charset="-120"/>
            </a:endParaRPr>
          </a:p>
        </p:txBody>
      </p:sp>
      <p:sp>
        <p:nvSpPr>
          <p:cNvPr id="16387" name="Rectangle 3"/>
          <p:cNvSpPr>
            <a:spLocks noGrp="1" noChangeArrowheads="1"/>
          </p:cNvSpPr>
          <p:nvPr>
            <p:ph type="body" idx="1"/>
          </p:nvPr>
        </p:nvSpPr>
        <p:spPr/>
        <p:txBody>
          <a:bodyPr>
            <a:normAutofit lnSpcReduction="10000"/>
          </a:bodyPr>
          <a:lstStyle/>
          <a:p>
            <a:r>
              <a:rPr lang="en-GB" altLang="zh-TW" sz="2400" i="1">
                <a:ea typeface="新細明體" pitchFamily="18" charset="-120"/>
              </a:rPr>
              <a:t>Screenwriter Magazine</a:t>
            </a:r>
            <a:endParaRPr lang="en-GB" altLang="zh-TW" sz="2400">
              <a:ea typeface="新細明體" pitchFamily="18" charset="-120"/>
            </a:endParaRPr>
          </a:p>
          <a:p>
            <a:pPr>
              <a:buFontTx/>
              <a:buNone/>
            </a:pPr>
            <a:r>
              <a:rPr lang="en-GB" altLang="zh-TW" sz="2400" i="1">
                <a:ea typeface="新細明體" pitchFamily="18" charset="-120"/>
              </a:rPr>
              <a:t>	</a:t>
            </a:r>
            <a:endParaRPr lang="en-GB" altLang="zh-TW" sz="2400">
              <a:ea typeface="新細明體" pitchFamily="18" charset="-120"/>
            </a:endParaRPr>
          </a:p>
          <a:p>
            <a:pPr>
              <a:buFontTx/>
              <a:buNone/>
            </a:pPr>
            <a:r>
              <a:rPr lang="en-GB" altLang="zh-TW" sz="2400">
                <a:ea typeface="新細明體" pitchFamily="18" charset="-120"/>
              </a:rPr>
              <a:t>	For me, the screenplay’s always been something that you work on in private, and then you use that on the set. You basically copy it. You transfer it, and in that transferring period, you’re very busy interpreting the actual screenplay and there’s not a lot of room for extra stuff – the </a:t>
            </a:r>
            <a:r>
              <a:rPr lang="en-GB" altLang="zh-TW" sz="2400" i="1">
                <a:ea typeface="新細明體" pitchFamily="18" charset="-120"/>
              </a:rPr>
              <a:t>fun</a:t>
            </a:r>
            <a:r>
              <a:rPr lang="en-GB" altLang="zh-TW" sz="2400">
                <a:ea typeface="新細明體" pitchFamily="18" charset="-120"/>
              </a:rPr>
              <a:t> stuff – that’s outside the screenplay. So when I got rid of the screenplay, I found there was only the fun stuff. (163)</a:t>
            </a:r>
            <a:endParaRPr lang="en-US" altLang="zh-TW" sz="2400" i="1">
              <a:ea typeface="新細明體" pitchFamily="18"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C4433C36-2086-4C71-B0E2-2EF8BCDBB878}" type="slidenum">
              <a:rPr lang="zh-TW" altLang="en-US"/>
              <a:pPr/>
              <a:t>15</a:t>
            </a:fld>
            <a:endParaRPr lang="en-US" altLang="zh-TW"/>
          </a:p>
        </p:txBody>
      </p:sp>
      <p:sp>
        <p:nvSpPr>
          <p:cNvPr id="17410" name="Rectangle 2"/>
          <p:cNvSpPr>
            <a:spLocks noGrp="1" noChangeArrowheads="1"/>
          </p:cNvSpPr>
          <p:nvPr>
            <p:ph type="title"/>
          </p:nvPr>
        </p:nvSpPr>
        <p:spPr/>
        <p:txBody>
          <a:bodyPr/>
          <a:lstStyle/>
          <a:p>
            <a:pPr algn="l"/>
            <a:r>
              <a:rPr lang="en-GB" altLang="zh-TW" sz="3200">
                <a:ea typeface="新細明體" pitchFamily="18" charset="-120"/>
              </a:rPr>
              <a:t>Style</a:t>
            </a:r>
            <a:endParaRPr lang="en-US" altLang="zh-TW" sz="3200">
              <a:ea typeface="新細明體" pitchFamily="18" charset="-120"/>
            </a:endParaRPr>
          </a:p>
        </p:txBody>
      </p:sp>
      <p:sp>
        <p:nvSpPr>
          <p:cNvPr id="17411" name="Rectangle 3"/>
          <p:cNvSpPr>
            <a:spLocks noGrp="1" noChangeArrowheads="1"/>
          </p:cNvSpPr>
          <p:nvPr>
            <p:ph type="body" idx="1"/>
          </p:nvPr>
        </p:nvSpPr>
        <p:spPr/>
        <p:txBody>
          <a:bodyPr>
            <a:normAutofit lnSpcReduction="10000"/>
          </a:bodyPr>
          <a:lstStyle/>
          <a:p>
            <a:r>
              <a:rPr lang="en-GB" altLang="zh-TW" sz="2400">
                <a:ea typeface="新細明體" pitchFamily="18" charset="-120"/>
              </a:rPr>
              <a:t>Ordinary conversations and scripted conversations</a:t>
            </a:r>
          </a:p>
          <a:p>
            <a:r>
              <a:rPr lang="en-GB" altLang="zh-TW" sz="2400">
                <a:ea typeface="新細明體" pitchFamily="18" charset="-120"/>
              </a:rPr>
              <a:t>Elimination of scripted dialogues allows flexibility</a:t>
            </a:r>
          </a:p>
          <a:p>
            <a:r>
              <a:rPr lang="en-GB" altLang="zh-TW" sz="2400">
                <a:ea typeface="新細明體" pitchFamily="18" charset="-120"/>
              </a:rPr>
              <a:t>Eastern European art-cinema</a:t>
            </a:r>
          </a:p>
          <a:p>
            <a:r>
              <a:rPr lang="en-GB" altLang="zh-TW" sz="2400">
                <a:ea typeface="新細明體" pitchFamily="18" charset="-120"/>
              </a:rPr>
              <a:t>Long takes</a:t>
            </a:r>
          </a:p>
          <a:p>
            <a:r>
              <a:rPr lang="en-GB" altLang="zh-TW" sz="2400">
                <a:ea typeface="新細明體" pitchFamily="18" charset="-120"/>
              </a:rPr>
              <a:t>Intricate camera movements</a:t>
            </a:r>
          </a:p>
          <a:p>
            <a:r>
              <a:rPr lang="en-GB" altLang="zh-TW" sz="2400">
                <a:ea typeface="新細明體" pitchFamily="18" charset="-120"/>
              </a:rPr>
              <a:t>B</a:t>
            </a:r>
            <a:r>
              <a:rPr lang="en-US" altLang="zh-TW" sz="2400">
                <a:ea typeface="新細明體" pitchFamily="18" charset="-120"/>
              </a:rPr>
              <a:t>éla Tarr</a:t>
            </a:r>
          </a:p>
          <a:p>
            <a:r>
              <a:rPr lang="en-GB" altLang="zh-TW" sz="2400">
                <a:ea typeface="新細明體" pitchFamily="18" charset="-120"/>
              </a:rPr>
              <a:t>“Van Sant uses extended tracking shots to follow his teenage characters as they traverse (</a:t>
            </a:r>
            <a:r>
              <a:rPr lang="zh-TW" altLang="en-US" sz="2400">
                <a:ea typeface="新細明體" pitchFamily="18" charset="-120"/>
              </a:rPr>
              <a:t>橫渡</a:t>
            </a:r>
            <a:r>
              <a:rPr lang="en-US" altLang="zh-TW" sz="2400">
                <a:ea typeface="新細明體" pitchFamily="18" charset="-120"/>
              </a:rPr>
              <a:t>) </a:t>
            </a:r>
            <a:r>
              <a:rPr lang="en-GB" altLang="zh-TW" sz="2400">
                <a:ea typeface="新細明體" pitchFamily="18" charset="-120"/>
              </a:rPr>
              <a:t>the seemingly endless and intersecting corridors of a suburban high school.” (163)</a:t>
            </a:r>
            <a:endParaRPr lang="en-US" altLang="zh-TW" sz="2400">
              <a:ea typeface="新細明體" pitchFamily="18"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7" name="投影片編號版面配置區 5"/>
          <p:cNvSpPr>
            <a:spLocks noGrp="1"/>
          </p:cNvSpPr>
          <p:nvPr>
            <p:ph type="sldNum" sz="quarter" idx="12"/>
          </p:nvPr>
        </p:nvSpPr>
        <p:spPr/>
        <p:txBody>
          <a:bodyPr/>
          <a:lstStyle/>
          <a:p>
            <a:fld id="{1DDE7DFC-3565-42E8-A4CC-9849C73432E8}" type="slidenum">
              <a:rPr lang="zh-TW" altLang="en-US"/>
              <a:pPr/>
              <a:t>16</a:t>
            </a:fld>
            <a:endParaRPr lang="en-US" altLang="zh-TW"/>
          </a:p>
        </p:txBody>
      </p:sp>
      <p:sp>
        <p:nvSpPr>
          <p:cNvPr id="18434" name="Rectangle 2"/>
          <p:cNvSpPr>
            <a:spLocks noGrp="1" noChangeArrowheads="1"/>
          </p:cNvSpPr>
          <p:nvPr>
            <p:ph type="title"/>
          </p:nvPr>
        </p:nvSpPr>
        <p:spPr/>
        <p:txBody>
          <a:bodyPr/>
          <a:lstStyle/>
          <a:p>
            <a:pPr algn="l"/>
            <a:r>
              <a:rPr lang="en-GB" altLang="zh-TW" sz="3200" i="1">
                <a:ea typeface="新細明體" pitchFamily="18" charset="-120"/>
              </a:rPr>
              <a:t>Elephant </a:t>
            </a:r>
            <a:r>
              <a:rPr lang="en-GB" altLang="zh-TW" sz="3200">
                <a:ea typeface="新細明體" pitchFamily="18" charset="-120"/>
              </a:rPr>
              <a:t>(2003)</a:t>
            </a:r>
            <a:endParaRPr lang="en-US" altLang="zh-TW" sz="3200" i="1">
              <a:ea typeface="新細明體" pitchFamily="18" charset="-120"/>
            </a:endParaRPr>
          </a:p>
        </p:txBody>
      </p:sp>
      <p:sp>
        <p:nvSpPr>
          <p:cNvPr id="18435" name="Rectangle 3"/>
          <p:cNvSpPr>
            <a:spLocks noGrp="1" noChangeArrowheads="1"/>
          </p:cNvSpPr>
          <p:nvPr>
            <p:ph type="body" idx="1"/>
          </p:nvPr>
        </p:nvSpPr>
        <p:spPr/>
        <p:txBody>
          <a:bodyPr/>
          <a:lstStyle/>
          <a:p>
            <a:r>
              <a:rPr lang="en-GB" altLang="zh-TW" sz="2400">
                <a:ea typeface="新細明體" pitchFamily="18" charset="-120"/>
              </a:rPr>
              <a:t>Columbine shootings on April 20 1999</a:t>
            </a:r>
          </a:p>
          <a:p>
            <a:r>
              <a:rPr lang="en-GB" altLang="zh-TW" sz="2400">
                <a:ea typeface="新細明體" pitchFamily="18" charset="-120"/>
              </a:rPr>
              <a:t>Abandoned the script</a:t>
            </a:r>
          </a:p>
          <a:p>
            <a:r>
              <a:rPr lang="en-GB" altLang="zh-TW" sz="2400">
                <a:ea typeface="新細明體" pitchFamily="18" charset="-120"/>
              </a:rPr>
              <a:t>Non-professional Portland teenage cast</a:t>
            </a:r>
          </a:p>
          <a:p>
            <a:r>
              <a:rPr lang="en-GB" altLang="zh-TW" sz="2400">
                <a:ea typeface="新細明體" pitchFamily="18" charset="-120"/>
              </a:rPr>
              <a:t>Free to improvise the dialogues</a:t>
            </a:r>
          </a:p>
          <a:p>
            <a:r>
              <a:rPr lang="en-GB" altLang="zh-TW" sz="2400">
                <a:ea typeface="新細明體" pitchFamily="18" charset="-120"/>
              </a:rPr>
              <a:t>Collapse the boundary between actor and role</a:t>
            </a:r>
          </a:p>
          <a:p>
            <a:endParaRPr lang="en-US" altLang="zh-TW" sz="2400">
              <a:ea typeface="新細明體" pitchFamily="18" charset="-120"/>
            </a:endParaRPr>
          </a:p>
        </p:txBody>
      </p:sp>
      <p:pic>
        <p:nvPicPr>
          <p:cNvPr id="18436" name="Picture 4" descr="Elephant"/>
          <p:cNvPicPr>
            <a:picLocks noChangeAspect="1" noChangeArrowheads="1"/>
          </p:cNvPicPr>
          <p:nvPr/>
        </p:nvPicPr>
        <p:blipFill>
          <a:blip r:embed="rId3" cstate="print"/>
          <a:srcRect/>
          <a:stretch>
            <a:fillRect/>
          </a:stretch>
        </p:blipFill>
        <p:spPr bwMode="auto">
          <a:xfrm>
            <a:off x="6500826" y="2786058"/>
            <a:ext cx="1691054" cy="25574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521BAE13-819D-47E7-9583-E1AAA4C8FD27}" type="slidenum">
              <a:rPr lang="zh-TW" altLang="en-US"/>
              <a:pPr/>
              <a:t>17</a:t>
            </a:fld>
            <a:endParaRPr lang="en-US" altLang="zh-TW"/>
          </a:p>
        </p:txBody>
      </p:sp>
      <p:sp>
        <p:nvSpPr>
          <p:cNvPr id="20482" name="Rectangle 2"/>
          <p:cNvSpPr>
            <a:spLocks noGrp="1" noChangeArrowheads="1"/>
          </p:cNvSpPr>
          <p:nvPr>
            <p:ph type="title"/>
          </p:nvPr>
        </p:nvSpPr>
        <p:spPr/>
        <p:txBody>
          <a:bodyPr/>
          <a:lstStyle/>
          <a:p>
            <a:pPr algn="l"/>
            <a:r>
              <a:rPr lang="en-GB" altLang="zh-TW" sz="3200">
                <a:ea typeface="新細明體" pitchFamily="18" charset="-120"/>
              </a:rPr>
              <a:t>Opening Scenes</a:t>
            </a:r>
            <a:endParaRPr lang="en-US" altLang="zh-TW" sz="3200">
              <a:ea typeface="新細明體" pitchFamily="18" charset="-120"/>
            </a:endParaRPr>
          </a:p>
        </p:txBody>
      </p:sp>
      <p:sp>
        <p:nvSpPr>
          <p:cNvPr id="20483" name="Rectangle 3"/>
          <p:cNvSpPr>
            <a:spLocks noGrp="1" noChangeArrowheads="1"/>
          </p:cNvSpPr>
          <p:nvPr>
            <p:ph type="body" idx="1"/>
          </p:nvPr>
        </p:nvSpPr>
        <p:spPr/>
        <p:txBody>
          <a:bodyPr/>
          <a:lstStyle/>
          <a:p>
            <a:r>
              <a:rPr lang="en-GB" altLang="zh-TW" sz="2400">
                <a:ea typeface="新細明體" pitchFamily="18" charset="-120"/>
              </a:rPr>
              <a:t>Fixed shot on the sky (from daylight to darkness)</a:t>
            </a:r>
          </a:p>
          <a:p>
            <a:r>
              <a:rPr lang="en-GB" altLang="zh-TW" sz="2400">
                <a:ea typeface="新細明體" pitchFamily="18" charset="-120"/>
              </a:rPr>
              <a:t>John and the drunken father</a:t>
            </a:r>
          </a:p>
          <a:p>
            <a:r>
              <a:rPr lang="en-GB" altLang="zh-TW" sz="2400">
                <a:solidFill>
                  <a:srgbClr val="FF66FF"/>
                </a:solidFill>
                <a:ea typeface="新細明體" pitchFamily="18" charset="-120"/>
              </a:rPr>
              <a:t>Foreshadows</a:t>
            </a:r>
            <a:r>
              <a:rPr lang="en-GB" altLang="zh-TW" sz="2400">
                <a:ea typeface="新細明體" pitchFamily="18" charset="-120"/>
              </a:rPr>
              <a:t> sudden chaos and unexpected horror</a:t>
            </a:r>
          </a:p>
          <a:p>
            <a:r>
              <a:rPr lang="en-GB" altLang="zh-TW" sz="2400">
                <a:ea typeface="新細明體" pitchFamily="18" charset="-120"/>
              </a:rPr>
              <a:t>John as the “pivotal character” of the “web-of-life plot” or “network narrative”</a:t>
            </a:r>
          </a:p>
          <a:p>
            <a:r>
              <a:rPr lang="en-GB" altLang="zh-TW" sz="2400">
                <a:ea typeface="新細明體" pitchFamily="18" charset="-120"/>
              </a:rPr>
              <a:t>Temporal structure</a:t>
            </a:r>
          </a:p>
          <a:p>
            <a:r>
              <a:rPr lang="en-GB" altLang="zh-TW" sz="2400">
                <a:ea typeface="新細明體" pitchFamily="18" charset="-120"/>
              </a:rPr>
              <a:t>Moving backward and forward </a:t>
            </a:r>
          </a:p>
          <a:p>
            <a:r>
              <a:rPr lang="en-GB" altLang="zh-TW" sz="2400">
                <a:ea typeface="新細明體" pitchFamily="18" charset="-120"/>
              </a:rPr>
              <a:t>“</a:t>
            </a:r>
            <a:r>
              <a:rPr lang="en-GB" altLang="zh-TW" sz="2400">
                <a:solidFill>
                  <a:srgbClr val="FF66FF"/>
                </a:solidFill>
                <a:ea typeface="新細明體" pitchFamily="18" charset="-120"/>
              </a:rPr>
              <a:t>Cubist</a:t>
            </a:r>
            <a:r>
              <a:rPr lang="en-GB" altLang="zh-TW" sz="2400">
                <a:ea typeface="新細明體" pitchFamily="18" charset="-120"/>
              </a:rPr>
              <a:t> sense of the simultaneity of various events in the process” (166)</a:t>
            </a:r>
            <a:endParaRPr lang="en-US" altLang="zh-TW" sz="2400">
              <a:ea typeface="新細明體" pitchFamily="18"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7" name="投影片編號版面配置區 5"/>
          <p:cNvSpPr>
            <a:spLocks noGrp="1"/>
          </p:cNvSpPr>
          <p:nvPr>
            <p:ph type="sldNum" sz="quarter" idx="12"/>
          </p:nvPr>
        </p:nvSpPr>
        <p:spPr/>
        <p:txBody>
          <a:bodyPr/>
          <a:lstStyle/>
          <a:p>
            <a:fld id="{91B1886E-BA8B-4D2B-AD6E-644CCBADFDD2}" type="slidenum">
              <a:rPr lang="zh-TW" altLang="en-US"/>
              <a:pPr/>
              <a:t>18</a:t>
            </a:fld>
            <a:endParaRPr lang="en-US" altLang="zh-TW"/>
          </a:p>
        </p:txBody>
      </p:sp>
      <p:sp>
        <p:nvSpPr>
          <p:cNvPr id="21506" name="Rectangle 2"/>
          <p:cNvSpPr>
            <a:spLocks noGrp="1" noChangeArrowheads="1"/>
          </p:cNvSpPr>
          <p:nvPr>
            <p:ph type="title"/>
          </p:nvPr>
        </p:nvSpPr>
        <p:spPr/>
        <p:txBody>
          <a:bodyPr>
            <a:normAutofit fontScale="90000"/>
          </a:bodyPr>
          <a:lstStyle/>
          <a:p>
            <a:pPr algn="l"/>
            <a:r>
              <a:rPr lang="en-US" altLang="zh-TW" sz="3200">
                <a:ea typeface="新細明體" pitchFamily="18" charset="-120"/>
              </a:rPr>
              <a:t>NYC - MoMA: Pablo Picasso's Les Demoiselles d'Avignon</a:t>
            </a:r>
            <a:r>
              <a:rPr lang="en-US" altLang="zh-TW" sz="4000">
                <a:ea typeface="新細明體" pitchFamily="18" charset="-120"/>
              </a:rPr>
              <a:t> </a:t>
            </a:r>
          </a:p>
        </p:txBody>
      </p:sp>
      <p:sp>
        <p:nvSpPr>
          <p:cNvPr id="21507" name="Rectangle 3"/>
          <p:cNvSpPr>
            <a:spLocks noGrp="1" noChangeArrowheads="1"/>
          </p:cNvSpPr>
          <p:nvPr>
            <p:ph idx="1"/>
          </p:nvPr>
        </p:nvSpPr>
        <p:spPr/>
        <p:txBody>
          <a:bodyPr/>
          <a:lstStyle/>
          <a:p>
            <a:endParaRPr lang="zh-TW" altLang="en-US">
              <a:ea typeface="新細明體" pitchFamily="18" charset="-120"/>
            </a:endParaRPr>
          </a:p>
        </p:txBody>
      </p:sp>
      <p:pic>
        <p:nvPicPr>
          <p:cNvPr id="21508" name="Picture 4" descr="563354141_dea564001f"/>
          <p:cNvPicPr>
            <a:picLocks noChangeAspect="1" noChangeArrowheads="1"/>
          </p:cNvPicPr>
          <p:nvPr/>
        </p:nvPicPr>
        <p:blipFill>
          <a:blip r:embed="rId3" cstate="print"/>
          <a:srcRect/>
          <a:stretch>
            <a:fillRect/>
          </a:stretch>
        </p:blipFill>
        <p:spPr bwMode="auto">
          <a:xfrm>
            <a:off x="1643042" y="785794"/>
            <a:ext cx="5616819" cy="37401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E8CBEA83-F077-4028-94E6-BD365A918559}" type="slidenum">
              <a:rPr lang="zh-TW" altLang="en-US"/>
              <a:pPr/>
              <a:t>19</a:t>
            </a:fld>
            <a:endParaRPr lang="en-US" altLang="zh-TW"/>
          </a:p>
        </p:txBody>
      </p:sp>
      <p:sp>
        <p:nvSpPr>
          <p:cNvPr id="22530" name="Rectangle 2"/>
          <p:cNvSpPr>
            <a:spLocks noGrp="1" noChangeArrowheads="1"/>
          </p:cNvSpPr>
          <p:nvPr>
            <p:ph type="title"/>
          </p:nvPr>
        </p:nvSpPr>
        <p:spPr/>
        <p:txBody>
          <a:bodyPr/>
          <a:lstStyle/>
          <a:p>
            <a:pPr algn="l"/>
            <a:r>
              <a:rPr lang="en-GB" altLang="zh-TW" sz="3200">
                <a:ea typeface="新細明體" pitchFamily="18" charset="-120"/>
              </a:rPr>
              <a:t>Structure in </a:t>
            </a:r>
            <a:r>
              <a:rPr lang="en-GB" altLang="zh-TW" sz="3200" i="1">
                <a:ea typeface="新細明體" pitchFamily="18" charset="-120"/>
              </a:rPr>
              <a:t>Elephant</a:t>
            </a:r>
            <a:r>
              <a:rPr lang="en-GB" altLang="zh-TW">
                <a:ea typeface="新細明體" pitchFamily="18" charset="-120"/>
              </a:rPr>
              <a:t> </a:t>
            </a:r>
            <a:endParaRPr lang="en-US" altLang="zh-TW">
              <a:ea typeface="新細明體" pitchFamily="18" charset="-120"/>
            </a:endParaRPr>
          </a:p>
        </p:txBody>
      </p:sp>
      <p:sp>
        <p:nvSpPr>
          <p:cNvPr id="22531" name="Rectangle 3"/>
          <p:cNvSpPr>
            <a:spLocks noGrp="1" noChangeArrowheads="1"/>
          </p:cNvSpPr>
          <p:nvPr>
            <p:ph type="body" idx="1"/>
          </p:nvPr>
        </p:nvSpPr>
        <p:spPr/>
        <p:txBody>
          <a:bodyPr/>
          <a:lstStyle/>
          <a:p>
            <a:pPr>
              <a:lnSpc>
                <a:spcPct val="90000"/>
              </a:lnSpc>
              <a:buFontTx/>
              <a:buNone/>
            </a:pPr>
            <a:endParaRPr lang="en-GB" altLang="zh-TW" sz="2000">
              <a:ea typeface="新細明體" pitchFamily="18" charset="-120"/>
            </a:endParaRPr>
          </a:p>
          <a:p>
            <a:pPr>
              <a:lnSpc>
                <a:spcPct val="90000"/>
              </a:lnSpc>
            </a:pPr>
            <a:r>
              <a:rPr lang="en-GB" altLang="zh-TW" sz="2000">
                <a:ea typeface="新細明體" pitchFamily="18" charset="-120"/>
              </a:rPr>
              <a:t>Around 100 shots in the entire film</a:t>
            </a:r>
          </a:p>
          <a:p>
            <a:pPr>
              <a:lnSpc>
                <a:spcPct val="90000"/>
              </a:lnSpc>
            </a:pPr>
            <a:r>
              <a:rPr lang="en-GB" altLang="zh-TW" sz="2000">
                <a:ea typeface="新細明體" pitchFamily="18" charset="-120"/>
              </a:rPr>
              <a:t>“the pace of the film accelerates dramatically in the third act” (174)</a:t>
            </a:r>
          </a:p>
          <a:p>
            <a:pPr>
              <a:lnSpc>
                <a:spcPct val="90000"/>
              </a:lnSpc>
            </a:pPr>
            <a:r>
              <a:rPr lang="en-GB" altLang="zh-TW" sz="2000">
                <a:ea typeface="新細明體" pitchFamily="18" charset="-120"/>
              </a:rPr>
              <a:t>Alex and Eric: why the violence? (blurred motives)</a:t>
            </a:r>
          </a:p>
          <a:p>
            <a:pPr>
              <a:lnSpc>
                <a:spcPct val="90000"/>
              </a:lnSpc>
            </a:pPr>
            <a:r>
              <a:rPr lang="en-GB" altLang="zh-TW" sz="2000">
                <a:ea typeface="新細明體" pitchFamily="18" charset="-120"/>
              </a:rPr>
              <a:t>Moves from nothing to something</a:t>
            </a:r>
          </a:p>
          <a:p>
            <a:pPr>
              <a:lnSpc>
                <a:spcPct val="90000"/>
              </a:lnSpc>
            </a:pPr>
            <a:r>
              <a:rPr lang="en-GB" altLang="zh-TW" sz="2000">
                <a:ea typeface="新細明體" pitchFamily="18" charset="-120"/>
              </a:rPr>
              <a:t>“</a:t>
            </a:r>
            <a:r>
              <a:rPr lang="en-GB" altLang="zh-TW" sz="2000" i="1">
                <a:ea typeface="新細明體" pitchFamily="18" charset="-120"/>
              </a:rPr>
              <a:t>Elephant</a:t>
            </a:r>
            <a:r>
              <a:rPr lang="en-GB" altLang="zh-TW" sz="2000">
                <a:ea typeface="新細明體" pitchFamily="18" charset="-120"/>
              </a:rPr>
              <a:t>’s loaded subject matter almost guarantees the viewer that there will be a significant dramatic payoff. The last segment fulfills that promise, as the film shifts </a:t>
            </a:r>
            <a:r>
              <a:rPr lang="en-GB" altLang="zh-TW" sz="2000">
                <a:solidFill>
                  <a:srgbClr val="FF99FF"/>
                </a:solidFill>
                <a:ea typeface="新細明體" pitchFamily="18" charset="-120"/>
              </a:rPr>
              <a:t>from being nonlinear to linear</a:t>
            </a:r>
            <a:r>
              <a:rPr lang="en-GB" altLang="zh-TW" sz="2000">
                <a:ea typeface="新細明體" pitchFamily="18" charset="-120"/>
              </a:rPr>
              <a:t>… The extremely slow buildup, in fact, only heighten viewer expectation…” (175)</a:t>
            </a:r>
          </a:p>
          <a:p>
            <a:pPr>
              <a:lnSpc>
                <a:spcPct val="90000"/>
              </a:lnSpc>
            </a:pPr>
            <a:endParaRPr lang="en-US" altLang="zh-TW" sz="2400">
              <a:ea typeface="新細明體"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5" name="投影片編號版面配置區 5"/>
          <p:cNvSpPr>
            <a:spLocks noGrp="1"/>
          </p:cNvSpPr>
          <p:nvPr>
            <p:ph type="sldNum" sz="quarter" idx="12"/>
          </p:nvPr>
        </p:nvSpPr>
        <p:spPr/>
        <p:txBody>
          <a:bodyPr/>
          <a:lstStyle/>
          <a:p>
            <a:fld id="{817BFBFB-00D8-4D11-8B71-30C9881F3843}" type="slidenum">
              <a:rPr lang="zh-TW" altLang="en-US"/>
              <a:pPr/>
              <a:t>2</a:t>
            </a:fld>
            <a:endParaRPr lang="en-US" altLang="zh-TW"/>
          </a:p>
        </p:txBody>
      </p:sp>
      <p:sp>
        <p:nvSpPr>
          <p:cNvPr id="4098" name="Rectangle 2"/>
          <p:cNvSpPr>
            <a:spLocks noGrp="1" noChangeArrowheads="1"/>
          </p:cNvSpPr>
          <p:nvPr>
            <p:ph type="body" idx="1"/>
          </p:nvPr>
        </p:nvSpPr>
        <p:spPr>
          <a:xfrm>
            <a:off x="457200" y="333375"/>
            <a:ext cx="8229600" cy="6335713"/>
          </a:xfrm>
        </p:spPr>
        <p:txBody>
          <a:bodyPr/>
          <a:lstStyle/>
          <a:p>
            <a:r>
              <a:rPr lang="en-GB" altLang="zh-TW" sz="2400">
                <a:ea typeface="新細明體" pitchFamily="18" charset="-120"/>
              </a:rPr>
              <a:t>Jonas Mekas, </a:t>
            </a:r>
            <a:r>
              <a:rPr lang="en-GB" altLang="zh-TW" sz="2400" i="1">
                <a:ea typeface="新細明體" pitchFamily="18" charset="-120"/>
              </a:rPr>
              <a:t>Village Voice</a:t>
            </a:r>
            <a:r>
              <a:rPr lang="en-GB" altLang="zh-TW" sz="2400">
                <a:ea typeface="新細明體" pitchFamily="18" charset="-120"/>
              </a:rPr>
              <a:t> (Nov 25 1959)</a:t>
            </a:r>
          </a:p>
          <a:p>
            <a:pPr>
              <a:buFontTx/>
              <a:buNone/>
            </a:pPr>
            <a:r>
              <a:rPr lang="en-GB" altLang="zh-TW" sz="2400">
                <a:ea typeface="新細明體" pitchFamily="18" charset="-120"/>
              </a:rPr>
              <a:t>	</a:t>
            </a:r>
          </a:p>
          <a:p>
            <a:pPr>
              <a:buFontTx/>
              <a:buNone/>
            </a:pPr>
            <a:r>
              <a:rPr lang="en-GB" altLang="zh-TW" sz="2400">
                <a:ea typeface="新細明體" pitchFamily="18" charset="-120"/>
              </a:rPr>
              <a:t>	</a:t>
            </a:r>
            <a:r>
              <a:rPr lang="en-GB" altLang="zh-TW" sz="2400" i="1">
                <a:ea typeface="新細明體" pitchFamily="18" charset="-120"/>
              </a:rPr>
              <a:t>There is no doubt that most of the </a:t>
            </a:r>
            <a:r>
              <a:rPr lang="en-GB" altLang="zh-TW" sz="2400" i="1">
                <a:solidFill>
                  <a:srgbClr val="FF66FF"/>
                </a:solidFill>
                <a:ea typeface="新細明體" pitchFamily="18" charset="-120"/>
              </a:rPr>
              <a:t>dullness</a:t>
            </a:r>
            <a:r>
              <a:rPr lang="en-GB" altLang="zh-TW" sz="2400" i="1">
                <a:ea typeface="新細明體" pitchFamily="18" charset="-120"/>
              </a:rPr>
              <a:t> of our movies is concocted in advance, in the so-called heads of the so-called scriptwriters. Not only the dullness. They also perpetuate the </a:t>
            </a:r>
            <a:r>
              <a:rPr lang="en-GB" altLang="zh-TW" sz="2400" i="1">
                <a:solidFill>
                  <a:srgbClr val="FF66FF"/>
                </a:solidFill>
                <a:ea typeface="新細明體" pitchFamily="18" charset="-120"/>
              </a:rPr>
              <a:t>standard film constructions, dialogues, plots</a:t>
            </a:r>
            <a:r>
              <a:rPr lang="en-GB" altLang="zh-TW" sz="2400" i="1">
                <a:ea typeface="新細明體" pitchFamily="18" charset="-120"/>
              </a:rPr>
              <a:t>. They follow closely their textbooks of “good” screenwriting. Shoot all scriptwriters, and we may yet have a rebirth of American cinema</a:t>
            </a:r>
            <a:r>
              <a:rPr lang="en-GB" altLang="zh-TW" sz="2400">
                <a:ea typeface="新細明體" pitchFamily="18" charset="-120"/>
              </a:rPr>
              <a:t>. </a:t>
            </a:r>
            <a:endParaRPr lang="en-US" altLang="zh-TW" sz="2400">
              <a:ea typeface="新細明體"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C65C66BE-9210-49E5-BF19-30592F487315}" type="slidenum">
              <a:rPr lang="zh-TW" altLang="en-US"/>
              <a:pPr/>
              <a:t>20</a:t>
            </a:fld>
            <a:endParaRPr lang="en-US" altLang="zh-TW"/>
          </a:p>
        </p:txBody>
      </p:sp>
      <p:sp>
        <p:nvSpPr>
          <p:cNvPr id="23554" name="Rectangle 2"/>
          <p:cNvSpPr>
            <a:spLocks noGrp="1" noChangeArrowheads="1"/>
          </p:cNvSpPr>
          <p:nvPr>
            <p:ph type="title"/>
          </p:nvPr>
        </p:nvSpPr>
        <p:spPr/>
        <p:txBody>
          <a:bodyPr/>
          <a:lstStyle/>
          <a:p>
            <a:pPr algn="l"/>
            <a:r>
              <a:rPr lang="en-GB" altLang="zh-TW" sz="3200">
                <a:ea typeface="新細明體" pitchFamily="18" charset="-120"/>
              </a:rPr>
              <a:t>Ambiguities</a:t>
            </a:r>
            <a:endParaRPr lang="en-US" altLang="zh-TW" sz="3200">
              <a:ea typeface="新細明體" pitchFamily="18" charset="-120"/>
            </a:endParaRPr>
          </a:p>
        </p:txBody>
      </p:sp>
      <p:sp>
        <p:nvSpPr>
          <p:cNvPr id="23555" name="Rectangle 3"/>
          <p:cNvSpPr>
            <a:spLocks noGrp="1" noChangeArrowheads="1"/>
          </p:cNvSpPr>
          <p:nvPr>
            <p:ph type="body" idx="1"/>
          </p:nvPr>
        </p:nvSpPr>
        <p:spPr>
          <a:xfrm>
            <a:off x="457200" y="1600201"/>
            <a:ext cx="8229600" cy="4924425"/>
          </a:xfrm>
        </p:spPr>
        <p:txBody>
          <a:bodyPr/>
          <a:lstStyle/>
          <a:p>
            <a:pPr>
              <a:lnSpc>
                <a:spcPct val="90000"/>
              </a:lnSpc>
            </a:pPr>
            <a:r>
              <a:rPr lang="en-GB" altLang="zh-TW" sz="2400">
                <a:ea typeface="新細明體" pitchFamily="18" charset="-120"/>
              </a:rPr>
              <a:t>“What Van Sant gives us in the film… is not necessarily  true portrait of the actual Columbine killers, but rather fictional representation of them as they were portrayed by the media.” (177)</a:t>
            </a:r>
          </a:p>
          <a:p>
            <a:pPr>
              <a:lnSpc>
                <a:spcPct val="90000"/>
              </a:lnSpc>
            </a:pPr>
            <a:r>
              <a:rPr lang="en-GB" altLang="zh-TW" sz="2400">
                <a:ea typeface="新細明體" pitchFamily="18" charset="-120"/>
              </a:rPr>
              <a:t>Van Sant: “It has elements of Columbine. But we never really tried to get at who these people were. We sort of invented our own.”</a:t>
            </a:r>
          </a:p>
          <a:p>
            <a:pPr>
              <a:lnSpc>
                <a:spcPct val="90000"/>
              </a:lnSpc>
            </a:pPr>
            <a:r>
              <a:rPr lang="en-GB" altLang="zh-TW" sz="2400" i="1">
                <a:ea typeface="新細明體" pitchFamily="18" charset="-120"/>
              </a:rPr>
              <a:t>Elephant</a:t>
            </a:r>
            <a:r>
              <a:rPr lang="en-GB" altLang="zh-TW" sz="2400">
                <a:ea typeface="新細明體" pitchFamily="18" charset="-120"/>
              </a:rPr>
              <a:t> – allusion (the five blind men and the elephant)</a:t>
            </a:r>
          </a:p>
          <a:p>
            <a:pPr>
              <a:lnSpc>
                <a:spcPct val="90000"/>
              </a:lnSpc>
            </a:pPr>
            <a:r>
              <a:rPr lang="en-GB" altLang="zh-TW" sz="2400">
                <a:ea typeface="新細明體" pitchFamily="18" charset="-120"/>
              </a:rPr>
              <a:t>Wall, rope, tree, a snake – What an elephant is is an “unanswerable question”.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68062972-22D0-49BF-87FD-BCF03856428C}" type="slidenum">
              <a:rPr lang="zh-TW" altLang="en-US"/>
              <a:pPr/>
              <a:t>21</a:t>
            </a:fld>
            <a:endParaRPr lang="en-US" altLang="zh-TW"/>
          </a:p>
        </p:txBody>
      </p:sp>
      <p:sp>
        <p:nvSpPr>
          <p:cNvPr id="24578" name="Rectangle 2"/>
          <p:cNvSpPr>
            <a:spLocks noGrp="1" noChangeArrowheads="1"/>
          </p:cNvSpPr>
          <p:nvPr>
            <p:ph type="title"/>
          </p:nvPr>
        </p:nvSpPr>
        <p:spPr/>
        <p:txBody>
          <a:bodyPr/>
          <a:lstStyle/>
          <a:p>
            <a:pPr algn="l"/>
            <a:r>
              <a:rPr lang="en-GB" altLang="zh-TW" sz="3200">
                <a:ea typeface="新細明體" pitchFamily="18" charset="-120"/>
              </a:rPr>
              <a:t>Visual and Verbal</a:t>
            </a:r>
            <a:endParaRPr lang="en-US" altLang="zh-TW" sz="3200">
              <a:ea typeface="新細明體" pitchFamily="18" charset="-120"/>
            </a:endParaRPr>
          </a:p>
        </p:txBody>
      </p:sp>
      <p:sp>
        <p:nvSpPr>
          <p:cNvPr id="24579" name="Rectangle 3"/>
          <p:cNvSpPr>
            <a:spLocks noGrp="1" noChangeArrowheads="1"/>
          </p:cNvSpPr>
          <p:nvPr>
            <p:ph type="body" idx="1"/>
          </p:nvPr>
        </p:nvSpPr>
        <p:spPr/>
        <p:txBody>
          <a:bodyPr>
            <a:normAutofit fontScale="92500" lnSpcReduction="20000"/>
          </a:bodyPr>
          <a:lstStyle/>
          <a:p>
            <a:r>
              <a:rPr lang="en-GB" altLang="zh-TW" sz="2000">
                <a:ea typeface="新細明體" pitchFamily="18" charset="-120"/>
              </a:rPr>
              <a:t>visual &gt; verbal information</a:t>
            </a:r>
          </a:p>
          <a:p>
            <a:r>
              <a:rPr lang="en-GB" altLang="zh-TW" sz="2000">
                <a:ea typeface="新細明體" pitchFamily="18" charset="-120"/>
              </a:rPr>
              <a:t>Minimizing the amount of dialogues</a:t>
            </a:r>
          </a:p>
          <a:p>
            <a:r>
              <a:rPr lang="en-GB" altLang="zh-TW" sz="2000">
                <a:ea typeface="新細明體" pitchFamily="18" charset="-120"/>
              </a:rPr>
              <a:t>“This allows viewers an even greater freedom to contemplate and speculate about the events that are occurring.” (179)</a:t>
            </a:r>
          </a:p>
          <a:p>
            <a:r>
              <a:rPr lang="en-GB" altLang="zh-TW" sz="2000">
                <a:ea typeface="新細明體" pitchFamily="18" charset="-120"/>
              </a:rPr>
              <a:t>Criticism: couldn’t provide answers about the Columbine shooting</a:t>
            </a:r>
          </a:p>
          <a:p>
            <a:r>
              <a:rPr lang="en-GB" altLang="zh-TW" sz="2000">
                <a:ea typeface="新細明體" pitchFamily="18" charset="-120"/>
              </a:rPr>
              <a:t>“The way I thought the film is supposed to work is that it leaves a space for you to bring to mind everything you know about the event. It doesn’t give you an answer. There’s no one-stop solution. And if you think there’s an answer you can isolate – maybe it’s video games, maybe it’s the parents – then that lets you think that the problem is somewhere else and that you aren’t part of it. And that’s a mistake, because we all are part of it.”</a:t>
            </a:r>
          </a:p>
          <a:p>
            <a:r>
              <a:rPr lang="en-GB" altLang="zh-TW" sz="2000">
                <a:ea typeface="新細明體" pitchFamily="18" charset="-120"/>
              </a:rPr>
              <a:t>Rejecting the easy answers in classical cinema. </a:t>
            </a:r>
            <a:endParaRPr lang="en-US" altLang="zh-TW" sz="2000">
              <a:ea typeface="新細明體" pitchFamily="18"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10" name="投影片編號版面配置區 6"/>
          <p:cNvSpPr>
            <a:spLocks noGrp="1"/>
          </p:cNvSpPr>
          <p:nvPr>
            <p:ph type="sldNum" sz="quarter" idx="12"/>
          </p:nvPr>
        </p:nvSpPr>
        <p:spPr/>
        <p:txBody>
          <a:bodyPr/>
          <a:lstStyle/>
          <a:p>
            <a:fld id="{9950A33E-1988-41E8-98F7-AF9F9EE1DA11}" type="slidenum">
              <a:rPr lang="zh-TW" altLang="en-US"/>
              <a:pPr/>
              <a:t>22</a:t>
            </a:fld>
            <a:endParaRPr lang="en-US" altLang="zh-TW"/>
          </a:p>
        </p:txBody>
      </p:sp>
      <p:sp>
        <p:nvSpPr>
          <p:cNvPr id="25602" name="Rectangle 2"/>
          <p:cNvSpPr>
            <a:spLocks noGrp="1" noChangeArrowheads="1"/>
          </p:cNvSpPr>
          <p:nvPr>
            <p:ph type="title"/>
          </p:nvPr>
        </p:nvSpPr>
        <p:spPr/>
        <p:txBody>
          <a:bodyPr/>
          <a:lstStyle/>
          <a:p>
            <a:pPr algn="l"/>
            <a:r>
              <a:rPr lang="en-US" altLang="zh-TW" sz="3200">
                <a:ea typeface="新細明體" pitchFamily="18" charset="-120"/>
              </a:rPr>
              <a:t>Ensemble Films</a:t>
            </a:r>
          </a:p>
        </p:txBody>
      </p:sp>
      <p:sp>
        <p:nvSpPr>
          <p:cNvPr id="25603" name="Rectangle 3"/>
          <p:cNvSpPr>
            <a:spLocks noGrp="1" noChangeArrowheads="1"/>
          </p:cNvSpPr>
          <p:nvPr>
            <p:ph type="body" sz="half" idx="1"/>
          </p:nvPr>
        </p:nvSpPr>
        <p:spPr>
          <a:xfrm>
            <a:off x="457200" y="1600201"/>
            <a:ext cx="4038600" cy="4525963"/>
          </a:xfrm>
        </p:spPr>
        <p:txBody>
          <a:bodyPr/>
          <a:lstStyle/>
          <a:p>
            <a:r>
              <a:rPr lang="en-US" altLang="zh-TW" sz="2000">
                <a:ea typeface="新細明體" pitchFamily="18" charset="-120"/>
              </a:rPr>
              <a:t>Robert Altman’s </a:t>
            </a:r>
            <a:r>
              <a:rPr lang="en-US" altLang="zh-TW" sz="2000" i="1">
                <a:ea typeface="新細明體" pitchFamily="18" charset="-120"/>
              </a:rPr>
              <a:t>Nashville</a:t>
            </a:r>
            <a:r>
              <a:rPr lang="en-US" altLang="zh-TW" sz="2000">
                <a:ea typeface="新細明體" pitchFamily="18" charset="-120"/>
              </a:rPr>
              <a:t> (1975)</a:t>
            </a:r>
          </a:p>
          <a:p>
            <a:r>
              <a:rPr lang="en-US" altLang="zh-TW" sz="2000">
                <a:ea typeface="新細明體" pitchFamily="18" charset="-120"/>
              </a:rPr>
              <a:t>Steven Soderbergh’s </a:t>
            </a:r>
            <a:r>
              <a:rPr lang="en-US" altLang="zh-TW" sz="2000" i="1">
                <a:ea typeface="新細明體" pitchFamily="18" charset="-120"/>
              </a:rPr>
              <a:t>Traffic</a:t>
            </a:r>
            <a:r>
              <a:rPr lang="en-US" altLang="zh-TW" sz="2000">
                <a:ea typeface="新細明體" pitchFamily="18" charset="-120"/>
              </a:rPr>
              <a:t> (2000)</a:t>
            </a:r>
          </a:p>
          <a:p>
            <a:r>
              <a:rPr lang="en-US" altLang="zh-TW" sz="2000">
                <a:ea typeface="新細明體" pitchFamily="18" charset="-120"/>
              </a:rPr>
              <a:t>Paul Thomas Anderson’s </a:t>
            </a:r>
            <a:r>
              <a:rPr lang="en-US" altLang="zh-TW" sz="2000" i="1">
                <a:ea typeface="新細明體" pitchFamily="18" charset="-120"/>
              </a:rPr>
              <a:t>Magnolia</a:t>
            </a:r>
            <a:r>
              <a:rPr lang="en-US" altLang="zh-TW" sz="2000">
                <a:ea typeface="新細明體" pitchFamily="18" charset="-120"/>
              </a:rPr>
              <a:t> (1999)</a:t>
            </a:r>
          </a:p>
          <a:p>
            <a:r>
              <a:rPr lang="en-US" altLang="zh-TW" sz="2000">
                <a:ea typeface="新細明體" pitchFamily="18" charset="-120"/>
                <a:hlinkClick r:id="rId3"/>
              </a:rPr>
              <a:t>Alejandro González Iñárritu</a:t>
            </a:r>
            <a:r>
              <a:rPr lang="en-US" altLang="zh-TW" sz="2000">
                <a:ea typeface="新細明體" pitchFamily="18" charset="-120"/>
              </a:rPr>
              <a:t>’s </a:t>
            </a:r>
            <a:r>
              <a:rPr lang="en-US" altLang="zh-TW" sz="2000" i="1">
                <a:ea typeface="新細明體" pitchFamily="18" charset="-120"/>
              </a:rPr>
              <a:t>Babe</a:t>
            </a:r>
            <a:r>
              <a:rPr lang="en-US" altLang="zh-TW" sz="2000">
                <a:ea typeface="新細明體" pitchFamily="18" charset="-120"/>
              </a:rPr>
              <a:t>l (2004)</a:t>
            </a:r>
          </a:p>
          <a:p>
            <a:r>
              <a:rPr lang="en-US" altLang="zh-TW" sz="2000">
                <a:ea typeface="新細明體" pitchFamily="18" charset="-120"/>
              </a:rPr>
              <a:t>Paul Haggis’s </a:t>
            </a:r>
            <a:r>
              <a:rPr lang="en-US" altLang="zh-TW" sz="2000" i="1">
                <a:ea typeface="新細明體" pitchFamily="18" charset="-120"/>
              </a:rPr>
              <a:t>Crash</a:t>
            </a:r>
            <a:r>
              <a:rPr lang="en-US" altLang="zh-TW" sz="2000">
                <a:ea typeface="新細明體" pitchFamily="18" charset="-120"/>
              </a:rPr>
              <a:t> (2005)</a:t>
            </a:r>
          </a:p>
        </p:txBody>
      </p:sp>
      <p:sp>
        <p:nvSpPr>
          <p:cNvPr id="25604" name="Rectangle 4"/>
          <p:cNvSpPr>
            <a:spLocks noGrp="1" noChangeArrowheads="1"/>
          </p:cNvSpPr>
          <p:nvPr>
            <p:ph sz="half" idx="2"/>
          </p:nvPr>
        </p:nvSpPr>
        <p:spPr>
          <a:xfrm>
            <a:off x="4648200" y="1600201"/>
            <a:ext cx="4038600" cy="4525963"/>
          </a:xfrm>
        </p:spPr>
        <p:txBody>
          <a:bodyPr/>
          <a:lstStyle/>
          <a:p>
            <a:endParaRPr lang="zh-TW" altLang="en-US" sz="2800">
              <a:ea typeface="新細明體" pitchFamily="18" charset="-120"/>
            </a:endParaRPr>
          </a:p>
        </p:txBody>
      </p:sp>
      <p:pic>
        <p:nvPicPr>
          <p:cNvPr id="25605" name="Picture 5" descr="Movie Poster Image for Magnolia"/>
          <p:cNvPicPr>
            <a:picLocks noChangeAspect="1" noChangeArrowheads="1"/>
          </p:cNvPicPr>
          <p:nvPr/>
        </p:nvPicPr>
        <p:blipFill>
          <a:blip r:embed="rId4" cstate="print"/>
          <a:srcRect/>
          <a:stretch>
            <a:fillRect/>
          </a:stretch>
        </p:blipFill>
        <p:spPr bwMode="auto">
          <a:xfrm>
            <a:off x="6660174" y="1196976"/>
            <a:ext cx="2255226" cy="2944813"/>
          </a:xfrm>
          <a:prstGeom prst="rect">
            <a:avLst/>
          </a:prstGeom>
          <a:noFill/>
        </p:spPr>
      </p:pic>
      <p:pic>
        <p:nvPicPr>
          <p:cNvPr id="25607" name="Picture 7" descr="Traffic--C10077471"/>
          <p:cNvPicPr>
            <a:picLocks noChangeAspect="1" noChangeArrowheads="1"/>
          </p:cNvPicPr>
          <p:nvPr/>
        </p:nvPicPr>
        <p:blipFill>
          <a:blip r:embed="rId5" cstate="print"/>
          <a:srcRect/>
          <a:stretch>
            <a:fillRect/>
          </a:stretch>
        </p:blipFill>
        <p:spPr bwMode="auto">
          <a:xfrm>
            <a:off x="5725259" y="4221164"/>
            <a:ext cx="1556238" cy="2370137"/>
          </a:xfrm>
          <a:prstGeom prst="rect">
            <a:avLst/>
          </a:prstGeom>
          <a:noFill/>
        </p:spPr>
      </p:pic>
      <p:pic>
        <p:nvPicPr>
          <p:cNvPr id="25608" name="Picture 8"/>
          <p:cNvPicPr>
            <a:picLocks noChangeAspect="1" noChangeArrowheads="1"/>
          </p:cNvPicPr>
          <p:nvPr/>
        </p:nvPicPr>
        <p:blipFill>
          <a:blip r:embed="rId6" cstate="print"/>
          <a:srcRect/>
          <a:stretch>
            <a:fillRect/>
          </a:stretch>
        </p:blipFill>
        <p:spPr bwMode="auto">
          <a:xfrm>
            <a:off x="4191000" y="381001"/>
            <a:ext cx="2486758"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4E4A76C6-D721-478B-9C9B-61D9E32A2F45}" type="slidenum">
              <a:rPr lang="zh-TW" altLang="en-US"/>
              <a:pPr/>
              <a:t>23</a:t>
            </a:fld>
            <a:endParaRPr lang="en-US" altLang="zh-TW"/>
          </a:p>
        </p:txBody>
      </p:sp>
      <p:sp>
        <p:nvSpPr>
          <p:cNvPr id="30722" name="Rectangle 2"/>
          <p:cNvSpPr>
            <a:spLocks noGrp="1" noChangeArrowheads="1"/>
          </p:cNvSpPr>
          <p:nvPr>
            <p:ph type="title"/>
          </p:nvPr>
        </p:nvSpPr>
        <p:spPr/>
        <p:txBody>
          <a:bodyPr/>
          <a:lstStyle/>
          <a:p>
            <a:pPr algn="l"/>
            <a:r>
              <a:rPr lang="en-US" altLang="zh-TW" sz="3200">
                <a:ea typeface="新細明體" pitchFamily="18" charset="-120"/>
              </a:rPr>
              <a:t>Editing</a:t>
            </a:r>
          </a:p>
        </p:txBody>
      </p:sp>
      <p:sp>
        <p:nvSpPr>
          <p:cNvPr id="30723" name="Rectangle 3"/>
          <p:cNvSpPr>
            <a:spLocks noGrp="1" noChangeArrowheads="1"/>
          </p:cNvSpPr>
          <p:nvPr>
            <p:ph type="body" idx="1"/>
          </p:nvPr>
        </p:nvSpPr>
        <p:spPr/>
        <p:txBody>
          <a:bodyPr>
            <a:normAutofit fontScale="92500" lnSpcReduction="10000"/>
          </a:bodyPr>
          <a:lstStyle/>
          <a:p>
            <a:r>
              <a:rPr lang="en-US" altLang="zh-TW" sz="2400">
                <a:ea typeface="新細明體" pitchFamily="18" charset="-120"/>
              </a:rPr>
              <a:t>How to paste the multiple narratives together?</a:t>
            </a:r>
          </a:p>
          <a:p>
            <a:r>
              <a:rPr lang="en-US" altLang="zh-TW" sz="2400">
                <a:ea typeface="新細明體" pitchFamily="18" charset="-120"/>
              </a:rPr>
              <a:t>“ensemble films share formal and stylistic elements like rapid cross-cutting or ‘short cuts’, a propensity for montage and continual camera motion, scenes choreographed to music, and the use of rhyming visual threads and graphic matches – most often cuts between different characters driving cars or walking through doors to different buildings – to connect disparate sequences.” </a:t>
            </a:r>
          </a:p>
          <a:p>
            <a:endParaRPr lang="en-US" altLang="zh-TW" sz="1800">
              <a:ea typeface="新細明體" pitchFamily="18" charset="-120"/>
            </a:endParaRPr>
          </a:p>
          <a:p>
            <a:r>
              <a:rPr lang="en-US" altLang="zh-TW" sz="1800">
                <a:ea typeface="新細明體" pitchFamily="18" charset="-120"/>
              </a:rPr>
              <a:t>Hsuan L. Hsu. 2006. “Racial Privacy, the L.A. Ensemble Film, and Paul Haggis’s </a:t>
            </a:r>
            <a:r>
              <a:rPr lang="en-US" altLang="zh-TW" sz="1800" i="1">
                <a:ea typeface="新細明體" pitchFamily="18" charset="-120"/>
              </a:rPr>
              <a:t>Crash</a:t>
            </a:r>
            <a:r>
              <a:rPr lang="en-US" altLang="zh-TW" sz="1800">
                <a:ea typeface="新細明體" pitchFamily="18" charset="-120"/>
              </a:rPr>
              <a:t>” in </a:t>
            </a:r>
            <a:r>
              <a:rPr lang="en-US" altLang="zh-TW" sz="1800" i="1">
                <a:ea typeface="新細明體" pitchFamily="18" charset="-120"/>
              </a:rPr>
              <a:t>Film Criticism</a:t>
            </a:r>
            <a:r>
              <a:rPr lang="en-US" altLang="zh-TW" sz="1800">
                <a:ea typeface="新細明體" pitchFamily="18" charset="-120"/>
              </a:rPr>
              <a:t> 31 no 1 / 2. (Fall/Winter 2006). pp. 132-56.</a:t>
            </a:r>
          </a:p>
          <a:p>
            <a:endParaRPr lang="en-US" altLang="zh-TW" sz="1800">
              <a:ea typeface="新細明體" pitchFamily="18"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20D7D98E-10DC-4457-BE11-5CDB2C4EA76C}" type="slidenum">
              <a:rPr lang="zh-TW" altLang="en-US"/>
              <a:pPr/>
              <a:t>24</a:t>
            </a:fld>
            <a:endParaRPr lang="en-US" altLang="zh-TW"/>
          </a:p>
        </p:txBody>
      </p:sp>
      <p:sp>
        <p:nvSpPr>
          <p:cNvPr id="32770" name="Rectangle 2"/>
          <p:cNvSpPr>
            <a:spLocks noGrp="1" noChangeArrowheads="1"/>
          </p:cNvSpPr>
          <p:nvPr>
            <p:ph type="title"/>
          </p:nvPr>
        </p:nvSpPr>
        <p:spPr/>
        <p:txBody>
          <a:bodyPr/>
          <a:lstStyle/>
          <a:p>
            <a:pPr algn="l"/>
            <a:r>
              <a:rPr lang="en-US" altLang="zh-TW" sz="3200">
                <a:ea typeface="新細明體" pitchFamily="18" charset="-120"/>
              </a:rPr>
              <a:t>Urban Life</a:t>
            </a:r>
          </a:p>
        </p:txBody>
      </p:sp>
      <p:sp>
        <p:nvSpPr>
          <p:cNvPr id="32771" name="Rectangle 3"/>
          <p:cNvSpPr>
            <a:spLocks noGrp="1" noChangeArrowheads="1"/>
          </p:cNvSpPr>
          <p:nvPr>
            <p:ph type="body" idx="1"/>
          </p:nvPr>
        </p:nvSpPr>
        <p:spPr/>
        <p:txBody>
          <a:bodyPr/>
          <a:lstStyle/>
          <a:p>
            <a:pPr>
              <a:lnSpc>
                <a:spcPct val="80000"/>
              </a:lnSpc>
            </a:pPr>
            <a:r>
              <a:rPr lang="en-US" altLang="zh-TW" sz="2400">
                <a:ea typeface="新細明體" pitchFamily="18" charset="-120"/>
              </a:rPr>
              <a:t>The loneliness and hollowness of city dwellers</a:t>
            </a:r>
          </a:p>
          <a:p>
            <a:pPr>
              <a:lnSpc>
                <a:spcPct val="80000"/>
              </a:lnSpc>
            </a:pPr>
            <a:r>
              <a:rPr lang="en-US" altLang="zh-TW" sz="2400">
                <a:ea typeface="新細明體" pitchFamily="18" charset="-120"/>
              </a:rPr>
              <a:t>Raymond Williams, “The Metropolis and the Emergence of Modernism” (1985) </a:t>
            </a:r>
          </a:p>
          <a:p>
            <a:pPr>
              <a:lnSpc>
                <a:spcPct val="80000"/>
              </a:lnSpc>
            </a:pPr>
            <a:r>
              <a:rPr lang="en-US" altLang="zh-TW" sz="2400">
                <a:ea typeface="新細明體" pitchFamily="18" charset="-120"/>
              </a:rPr>
              <a:t>William Wordsworth’s poems reads: </a:t>
            </a:r>
          </a:p>
          <a:p>
            <a:pPr>
              <a:lnSpc>
                <a:spcPct val="80000"/>
              </a:lnSpc>
              <a:buFontTx/>
              <a:buNone/>
            </a:pPr>
            <a:endParaRPr lang="en-US" altLang="zh-TW" sz="2400">
              <a:ea typeface="新細明體" pitchFamily="18" charset="-120"/>
            </a:endParaRPr>
          </a:p>
          <a:p>
            <a:pPr>
              <a:lnSpc>
                <a:spcPct val="80000"/>
              </a:lnSpc>
              <a:buFontTx/>
              <a:buNone/>
            </a:pPr>
            <a:r>
              <a:rPr lang="en-US" altLang="zh-TW" sz="2400">
                <a:ea typeface="新細明體" pitchFamily="18" charset="-120"/>
              </a:rPr>
              <a:t>	</a:t>
            </a:r>
            <a:r>
              <a:rPr lang="en-US" altLang="zh-TW" sz="2000">
                <a:ea typeface="新細明體" pitchFamily="18" charset="-120"/>
              </a:rPr>
              <a:t>The present, and the past; hope and fear; all stays </a:t>
            </a:r>
          </a:p>
          <a:p>
            <a:pPr>
              <a:lnSpc>
                <a:spcPct val="80000"/>
              </a:lnSpc>
              <a:buFontTx/>
              <a:buNone/>
            </a:pPr>
            <a:r>
              <a:rPr lang="en-US" altLang="zh-TW" sz="2000">
                <a:ea typeface="新細明體" pitchFamily="18" charset="-120"/>
              </a:rPr>
              <a:t>	All laws of acting, thinking, speaking man </a:t>
            </a:r>
          </a:p>
          <a:p>
            <a:pPr>
              <a:lnSpc>
                <a:spcPct val="80000"/>
              </a:lnSpc>
              <a:buFontTx/>
              <a:buNone/>
            </a:pPr>
            <a:r>
              <a:rPr lang="en-US" altLang="zh-TW" sz="2000">
                <a:ea typeface="新細明體" pitchFamily="18" charset="-120"/>
              </a:rPr>
              <a:t>	Went from me, </a:t>
            </a:r>
            <a:r>
              <a:rPr lang="en-US" altLang="zh-TW" sz="2000">
                <a:solidFill>
                  <a:srgbClr val="FF66FF"/>
                </a:solidFill>
                <a:ea typeface="新細明體" pitchFamily="18" charset="-120"/>
              </a:rPr>
              <a:t>neither knowing me, nor known.</a:t>
            </a:r>
          </a:p>
          <a:p>
            <a:pPr>
              <a:lnSpc>
                <a:spcPct val="80000"/>
              </a:lnSpc>
              <a:buFontTx/>
              <a:buNone/>
            </a:pPr>
            <a:endParaRPr lang="en-US" altLang="zh-TW" sz="2000">
              <a:solidFill>
                <a:srgbClr val="FF66FF"/>
              </a:solidFill>
              <a:ea typeface="新細明體" pitchFamily="18" charset="-120"/>
            </a:endParaRPr>
          </a:p>
          <a:p>
            <a:pPr>
              <a:lnSpc>
                <a:spcPct val="80000"/>
              </a:lnSpc>
              <a:buFontTx/>
              <a:buNone/>
            </a:pPr>
            <a:r>
              <a:rPr lang="en-US" altLang="zh-TW" sz="2400">
                <a:ea typeface="新細明體" pitchFamily="18" charset="-120"/>
              </a:rPr>
              <a:t>	(quoted from Williams, 1985: 85)</a:t>
            </a:r>
          </a:p>
          <a:p>
            <a:pPr>
              <a:lnSpc>
                <a:spcPct val="80000"/>
              </a:lnSpc>
              <a:buFontTx/>
              <a:buNone/>
            </a:pPr>
            <a:endParaRPr lang="en-US" altLang="zh-TW" sz="2400">
              <a:ea typeface="新細明體" pitchFamily="18"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1F037962-033E-4833-BB93-A1DEC87BB14E}" type="slidenum">
              <a:rPr lang="zh-TW" altLang="en-US"/>
              <a:pPr/>
              <a:t>25</a:t>
            </a:fld>
            <a:endParaRPr lang="en-US" altLang="zh-TW"/>
          </a:p>
        </p:txBody>
      </p:sp>
      <p:sp>
        <p:nvSpPr>
          <p:cNvPr id="34818" name="Rectangle 2"/>
          <p:cNvSpPr>
            <a:spLocks noGrp="1" noChangeArrowheads="1"/>
          </p:cNvSpPr>
          <p:nvPr>
            <p:ph type="title"/>
          </p:nvPr>
        </p:nvSpPr>
        <p:spPr/>
        <p:txBody>
          <a:bodyPr/>
          <a:lstStyle/>
          <a:p>
            <a:pPr algn="l"/>
            <a:r>
              <a:rPr lang="en-US" altLang="zh-TW" sz="3200">
                <a:ea typeface="新細明體" pitchFamily="18" charset="-120"/>
              </a:rPr>
              <a:t>Ensemble Film and Loneliness</a:t>
            </a:r>
          </a:p>
        </p:txBody>
      </p:sp>
      <p:sp>
        <p:nvSpPr>
          <p:cNvPr id="34819" name="Rectangle 3"/>
          <p:cNvSpPr>
            <a:spLocks noGrp="1" noChangeArrowheads="1"/>
          </p:cNvSpPr>
          <p:nvPr>
            <p:ph type="body" idx="1"/>
          </p:nvPr>
        </p:nvSpPr>
        <p:spPr/>
        <p:txBody>
          <a:bodyPr/>
          <a:lstStyle/>
          <a:p>
            <a:r>
              <a:rPr lang="en-US" altLang="zh-TW" sz="2400">
                <a:ea typeface="新細明體" pitchFamily="18" charset="-120"/>
              </a:rPr>
              <a:t>George Simmel. “The Metropolis and Mental Life”</a:t>
            </a:r>
          </a:p>
          <a:p>
            <a:pPr lvl="1"/>
            <a:r>
              <a:rPr lang="en-US" altLang="zh-TW" sz="2400">
                <a:ea typeface="新細明體" pitchFamily="18" charset="-120"/>
              </a:rPr>
              <a:t>“Ensemble films appeal to… fears and fantasies: most of their individual characters and suburban couples share a sense of urban or suburban </a:t>
            </a:r>
            <a:r>
              <a:rPr lang="en-US" altLang="zh-TW" sz="2400">
                <a:solidFill>
                  <a:srgbClr val="FF66FF"/>
                </a:solidFill>
                <a:ea typeface="新細明體" pitchFamily="18" charset="-120"/>
              </a:rPr>
              <a:t>isolation</a:t>
            </a:r>
            <a:r>
              <a:rPr lang="en-US" altLang="zh-TW" sz="2400">
                <a:ea typeface="新細明體" pitchFamily="18" charset="-120"/>
              </a:rPr>
              <a:t>, but the camera exposes or at least </a:t>
            </a:r>
            <a:r>
              <a:rPr lang="en-US" altLang="zh-TW" sz="2400">
                <a:solidFill>
                  <a:srgbClr val="FF66FF"/>
                </a:solidFill>
                <a:ea typeface="新細明體" pitchFamily="18" charset="-120"/>
              </a:rPr>
              <a:t>intimate connections</a:t>
            </a:r>
            <a:r>
              <a:rPr lang="en-US" altLang="zh-TW" sz="2400">
                <a:ea typeface="新細明體" pitchFamily="18" charset="-120"/>
              </a:rPr>
              <a:t> even when characters feel most alienated.”</a:t>
            </a:r>
            <a:r>
              <a:rPr lang="en-US" altLang="zh-TW">
                <a:ea typeface="新細明體" pitchFamily="18" charset="-12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8" name="投影片編號版面配置區 6"/>
          <p:cNvSpPr>
            <a:spLocks noGrp="1"/>
          </p:cNvSpPr>
          <p:nvPr>
            <p:ph type="sldNum" sz="quarter" idx="12"/>
          </p:nvPr>
        </p:nvSpPr>
        <p:spPr/>
        <p:txBody>
          <a:bodyPr/>
          <a:lstStyle/>
          <a:p>
            <a:fld id="{B26718DC-B601-40EA-B666-A9CC2AF32BA3}" type="slidenum">
              <a:rPr lang="zh-TW" altLang="en-US"/>
              <a:pPr/>
              <a:t>26</a:t>
            </a:fld>
            <a:endParaRPr lang="en-US" altLang="zh-TW"/>
          </a:p>
        </p:txBody>
      </p:sp>
      <p:sp>
        <p:nvSpPr>
          <p:cNvPr id="39938" name="Rectangle 2"/>
          <p:cNvSpPr>
            <a:spLocks noGrp="1" noChangeArrowheads="1"/>
          </p:cNvSpPr>
          <p:nvPr>
            <p:ph type="title"/>
          </p:nvPr>
        </p:nvSpPr>
        <p:spPr/>
        <p:txBody>
          <a:bodyPr/>
          <a:lstStyle/>
          <a:p>
            <a:pPr algn="l"/>
            <a:r>
              <a:rPr lang="en-US" altLang="zh-TW" sz="3200" i="1">
                <a:ea typeface="新細明體" pitchFamily="18" charset="-120"/>
              </a:rPr>
              <a:t>Crash</a:t>
            </a:r>
            <a:r>
              <a:rPr lang="en-US" altLang="zh-TW" sz="3200">
                <a:ea typeface="新細明體" pitchFamily="18" charset="-120"/>
              </a:rPr>
              <a:t> (2005)</a:t>
            </a:r>
            <a:endParaRPr lang="en-US" altLang="zh-TW" sz="3200" i="1">
              <a:ea typeface="新細明體" pitchFamily="18" charset="-120"/>
            </a:endParaRPr>
          </a:p>
        </p:txBody>
      </p:sp>
      <p:sp>
        <p:nvSpPr>
          <p:cNvPr id="39939" name="Rectangle 3"/>
          <p:cNvSpPr>
            <a:spLocks noGrp="1" noChangeArrowheads="1"/>
          </p:cNvSpPr>
          <p:nvPr>
            <p:ph type="body" sz="half" idx="1"/>
          </p:nvPr>
        </p:nvSpPr>
        <p:spPr>
          <a:xfrm>
            <a:off x="457200" y="1600201"/>
            <a:ext cx="4762500" cy="4525963"/>
          </a:xfrm>
        </p:spPr>
        <p:txBody>
          <a:bodyPr>
            <a:normAutofit lnSpcReduction="10000"/>
          </a:bodyPr>
          <a:lstStyle/>
          <a:p>
            <a:pPr>
              <a:lnSpc>
                <a:spcPct val="80000"/>
              </a:lnSpc>
            </a:pPr>
            <a:r>
              <a:rPr lang="en-US" altLang="zh-TW" sz="2000">
                <a:ea typeface="新細明體" pitchFamily="18" charset="-120"/>
              </a:rPr>
              <a:t>Paul Haggis</a:t>
            </a:r>
          </a:p>
          <a:p>
            <a:pPr>
              <a:lnSpc>
                <a:spcPct val="80000"/>
              </a:lnSpc>
            </a:pPr>
            <a:r>
              <a:rPr lang="en-US" altLang="zh-TW" sz="2000">
                <a:ea typeface="新細明體" pitchFamily="18" charset="-120"/>
              </a:rPr>
              <a:t>Best Motion in Oscar </a:t>
            </a:r>
          </a:p>
          <a:p>
            <a:pPr>
              <a:lnSpc>
                <a:spcPct val="80000"/>
              </a:lnSpc>
            </a:pPr>
            <a:r>
              <a:rPr lang="en-US" altLang="zh-TW" sz="2000">
                <a:ea typeface="新細明體" pitchFamily="18" charset="-120"/>
              </a:rPr>
              <a:t>“It’s the sense of touch. In any real city, you walk, you know? You brush past people, people bump into you. In L.A. nobody touches you. We’re always behind this metal and glass. I think we miss that touch so much, that we crash into each other, just so we can feel something.”</a:t>
            </a:r>
          </a:p>
          <a:p>
            <a:pPr>
              <a:lnSpc>
                <a:spcPct val="80000"/>
              </a:lnSpc>
            </a:pPr>
            <a:endParaRPr lang="en-US" altLang="zh-TW" sz="2000">
              <a:ea typeface="新細明體" pitchFamily="18" charset="-120"/>
            </a:endParaRPr>
          </a:p>
          <a:p>
            <a:pPr>
              <a:lnSpc>
                <a:spcPct val="80000"/>
              </a:lnSpc>
            </a:pPr>
            <a:r>
              <a:rPr lang="en-US" altLang="zh-TW" sz="2000">
                <a:ea typeface="新細明體" pitchFamily="18" charset="-120"/>
              </a:rPr>
              <a:t>“It focuses the film on </a:t>
            </a:r>
            <a:r>
              <a:rPr lang="en-US" altLang="zh-TW" sz="2000">
                <a:solidFill>
                  <a:srgbClr val="FF66FF"/>
                </a:solidFill>
                <a:ea typeface="新細明體" pitchFamily="18" charset="-120"/>
              </a:rPr>
              <a:t>interpersonal relationships</a:t>
            </a:r>
            <a:r>
              <a:rPr lang="en-US" altLang="zh-TW" sz="2000">
                <a:ea typeface="新細明體" pitchFamily="18" charset="-120"/>
              </a:rPr>
              <a:t> and the ways in which individuals can… change their racial attitudes and racist practices…” (Hsuan, 144)</a:t>
            </a:r>
          </a:p>
          <a:p>
            <a:pPr>
              <a:lnSpc>
                <a:spcPct val="80000"/>
              </a:lnSpc>
            </a:pPr>
            <a:endParaRPr lang="en-US" altLang="zh-TW" sz="2000">
              <a:ea typeface="新細明體" pitchFamily="18" charset="-120"/>
            </a:endParaRPr>
          </a:p>
        </p:txBody>
      </p:sp>
      <p:sp>
        <p:nvSpPr>
          <p:cNvPr id="39940" name="Rectangle 4"/>
          <p:cNvSpPr>
            <a:spLocks noGrp="1" noChangeArrowheads="1"/>
          </p:cNvSpPr>
          <p:nvPr>
            <p:ph sz="half" idx="2"/>
          </p:nvPr>
        </p:nvSpPr>
        <p:spPr>
          <a:xfrm>
            <a:off x="4648200" y="1600201"/>
            <a:ext cx="4038600" cy="4525963"/>
          </a:xfrm>
        </p:spPr>
        <p:txBody>
          <a:bodyPr/>
          <a:lstStyle/>
          <a:p>
            <a:pPr>
              <a:lnSpc>
                <a:spcPct val="90000"/>
              </a:lnSpc>
            </a:pPr>
            <a:endParaRPr lang="zh-TW" altLang="en-US" sz="2000">
              <a:ea typeface="新細明體" pitchFamily="18" charset="-120"/>
            </a:endParaRPr>
          </a:p>
        </p:txBody>
      </p:sp>
      <p:pic>
        <p:nvPicPr>
          <p:cNvPr id="39941" name="Picture 5" descr="crashposter25kw"/>
          <p:cNvPicPr>
            <a:picLocks noChangeAspect="1" noChangeArrowheads="1"/>
          </p:cNvPicPr>
          <p:nvPr/>
        </p:nvPicPr>
        <p:blipFill>
          <a:blip r:embed="rId3" cstate="print"/>
          <a:srcRect/>
          <a:stretch>
            <a:fillRect/>
          </a:stretch>
        </p:blipFill>
        <p:spPr bwMode="auto">
          <a:xfrm>
            <a:off x="5072066" y="571480"/>
            <a:ext cx="3392365" cy="50323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9" name="投影片編號版面配置區 6"/>
          <p:cNvSpPr>
            <a:spLocks noGrp="1"/>
          </p:cNvSpPr>
          <p:nvPr>
            <p:ph type="sldNum" sz="quarter" idx="12"/>
          </p:nvPr>
        </p:nvSpPr>
        <p:spPr/>
        <p:txBody>
          <a:bodyPr/>
          <a:lstStyle/>
          <a:p>
            <a:fld id="{482A103B-31DF-4648-A3D5-412B24F61965}" type="slidenum">
              <a:rPr lang="zh-TW" altLang="en-US"/>
              <a:pPr/>
              <a:t>27</a:t>
            </a:fld>
            <a:endParaRPr lang="en-US" altLang="zh-TW"/>
          </a:p>
        </p:txBody>
      </p:sp>
      <p:sp>
        <p:nvSpPr>
          <p:cNvPr id="48130" name="Rectangle 2"/>
          <p:cNvSpPr>
            <a:spLocks noGrp="1" noChangeArrowheads="1"/>
          </p:cNvSpPr>
          <p:nvPr>
            <p:ph type="title"/>
          </p:nvPr>
        </p:nvSpPr>
        <p:spPr/>
        <p:txBody>
          <a:bodyPr/>
          <a:lstStyle/>
          <a:p>
            <a:pPr algn="l"/>
            <a:r>
              <a:rPr lang="en-US" altLang="zh-TW" sz="3200">
                <a:ea typeface="新細明體" pitchFamily="18" charset="-120"/>
              </a:rPr>
              <a:t>Running in Circles</a:t>
            </a:r>
          </a:p>
        </p:txBody>
      </p:sp>
      <p:sp>
        <p:nvSpPr>
          <p:cNvPr id="48131" name="Rectangle 3"/>
          <p:cNvSpPr>
            <a:spLocks noGrp="1" noChangeArrowheads="1"/>
          </p:cNvSpPr>
          <p:nvPr>
            <p:ph type="body" sz="half" idx="1"/>
          </p:nvPr>
        </p:nvSpPr>
        <p:spPr>
          <a:xfrm>
            <a:off x="457200" y="1600201"/>
            <a:ext cx="4038600" cy="4525963"/>
          </a:xfrm>
        </p:spPr>
        <p:txBody>
          <a:bodyPr/>
          <a:lstStyle/>
          <a:p>
            <a:r>
              <a:rPr lang="en-US" altLang="zh-TW" sz="2400">
                <a:ea typeface="新細明體" pitchFamily="18" charset="-120"/>
              </a:rPr>
              <a:t>Tom Tykwer</a:t>
            </a:r>
          </a:p>
          <a:p>
            <a:r>
              <a:rPr lang="en-US" altLang="zh-TW" sz="2400">
                <a:ea typeface="新細明體" pitchFamily="18" charset="-120"/>
              </a:rPr>
              <a:t>“how the story is communicated, not just what happens </a:t>
            </a:r>
            <a:r>
              <a:rPr lang="en-US" altLang="zh-TW" sz="2400" i="1">
                <a:ea typeface="新細明體" pitchFamily="18" charset="-120"/>
              </a:rPr>
              <a:t>in</a:t>
            </a:r>
            <a:r>
              <a:rPr lang="en-US" altLang="zh-TW" sz="2400">
                <a:ea typeface="新細明體" pitchFamily="18" charset="-120"/>
              </a:rPr>
              <a:t> it – is essential to how it works and the resulting audience experience”</a:t>
            </a:r>
          </a:p>
        </p:txBody>
      </p:sp>
      <p:sp>
        <p:nvSpPr>
          <p:cNvPr id="48132" name="Rectangle 4"/>
          <p:cNvSpPr>
            <a:spLocks noGrp="1" noChangeArrowheads="1"/>
          </p:cNvSpPr>
          <p:nvPr>
            <p:ph sz="half" idx="2"/>
          </p:nvPr>
        </p:nvSpPr>
        <p:spPr>
          <a:xfrm>
            <a:off x="4648200" y="1600201"/>
            <a:ext cx="4038600" cy="4525963"/>
          </a:xfrm>
        </p:spPr>
        <p:txBody>
          <a:bodyPr/>
          <a:lstStyle/>
          <a:p>
            <a:endParaRPr lang="zh-TW" altLang="en-US" sz="2800">
              <a:ea typeface="新細明體" pitchFamily="18" charset="-120"/>
            </a:endParaRPr>
          </a:p>
        </p:txBody>
      </p:sp>
      <p:pic>
        <p:nvPicPr>
          <p:cNvPr id="48133" name="Picture 5" descr="RunLolaRun"/>
          <p:cNvPicPr>
            <a:picLocks noChangeAspect="1" noChangeArrowheads="1"/>
          </p:cNvPicPr>
          <p:nvPr/>
        </p:nvPicPr>
        <p:blipFill>
          <a:blip r:embed="rId3" cstate="print"/>
          <a:srcRect/>
          <a:stretch>
            <a:fillRect/>
          </a:stretch>
        </p:blipFill>
        <p:spPr bwMode="auto">
          <a:xfrm>
            <a:off x="5795597" y="1196975"/>
            <a:ext cx="2247900" cy="3333750"/>
          </a:xfrm>
          <a:prstGeom prst="rect">
            <a:avLst/>
          </a:prstGeom>
          <a:noFill/>
        </p:spPr>
      </p:pic>
      <p:pic>
        <p:nvPicPr>
          <p:cNvPr id="48134" name="Picture 6" descr="runlola2"/>
          <p:cNvPicPr>
            <a:picLocks noChangeAspect="1" noChangeArrowheads="1"/>
          </p:cNvPicPr>
          <p:nvPr/>
        </p:nvPicPr>
        <p:blipFill>
          <a:blip r:embed="rId4" cstate="print"/>
          <a:srcRect/>
          <a:stretch>
            <a:fillRect/>
          </a:stretch>
        </p:blipFill>
        <p:spPr bwMode="auto">
          <a:xfrm>
            <a:off x="6012474" y="4797425"/>
            <a:ext cx="2000250" cy="15811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BB3C3AB4-4B4F-4792-9F89-D85FB8C0E7EF}" type="slidenum">
              <a:rPr lang="zh-TW" altLang="en-US"/>
              <a:pPr/>
              <a:t>28</a:t>
            </a:fld>
            <a:endParaRPr lang="en-US" altLang="zh-TW"/>
          </a:p>
        </p:txBody>
      </p:sp>
      <p:sp>
        <p:nvSpPr>
          <p:cNvPr id="50178" name="Rectangle 2"/>
          <p:cNvSpPr>
            <a:spLocks noGrp="1" noChangeArrowheads="1"/>
          </p:cNvSpPr>
          <p:nvPr>
            <p:ph type="title"/>
          </p:nvPr>
        </p:nvSpPr>
        <p:spPr/>
        <p:txBody>
          <a:bodyPr/>
          <a:lstStyle/>
          <a:p>
            <a:pPr algn="l"/>
            <a:r>
              <a:rPr lang="en-US" altLang="zh-TW" sz="3200">
                <a:ea typeface="新細明體" pitchFamily="18" charset="-120"/>
              </a:rPr>
              <a:t>Form and Content</a:t>
            </a:r>
          </a:p>
        </p:txBody>
      </p:sp>
      <p:sp>
        <p:nvSpPr>
          <p:cNvPr id="50179" name="Rectangle 3"/>
          <p:cNvSpPr>
            <a:spLocks noGrp="1" noChangeArrowheads="1"/>
          </p:cNvSpPr>
          <p:nvPr>
            <p:ph type="body" idx="1"/>
          </p:nvPr>
        </p:nvSpPr>
        <p:spPr/>
        <p:txBody>
          <a:bodyPr/>
          <a:lstStyle/>
          <a:p>
            <a:r>
              <a:rPr lang="en-US" altLang="zh-TW" sz="2000">
                <a:ea typeface="新細明體" pitchFamily="18" charset="-120"/>
              </a:rPr>
              <a:t>David Bordwell and Kristin Thompson:</a:t>
            </a:r>
          </a:p>
          <a:p>
            <a:pPr lvl="1"/>
            <a:r>
              <a:rPr lang="en-US" altLang="zh-TW" sz="1800">
                <a:ea typeface="新細明體" pitchFamily="18" charset="-120"/>
              </a:rPr>
              <a:t>“Very often people assume that ‘form’ as a concept is the opposite of something called ‘content’. This assumption applies that a poem or a musical piece of a film is like a jug: an external shape, the jug contains something that could just as easily be held in a cup or pail. Under this assumption, form becomes less important than whatever it is presumed to contain. </a:t>
            </a:r>
            <a:r>
              <a:rPr lang="en-US" altLang="zh-TW" sz="1800" u="sng">
                <a:ea typeface="新細明體" pitchFamily="18" charset="-120"/>
              </a:rPr>
              <a:t>We do not accept this assumption…</a:t>
            </a:r>
            <a:r>
              <a:rPr lang="en-US" altLang="zh-TW" sz="1800">
                <a:ea typeface="新細明體" pitchFamily="18" charset="-120"/>
              </a:rPr>
              <a:t>”</a:t>
            </a:r>
          </a:p>
          <a:p>
            <a:r>
              <a:rPr lang="en-US" altLang="zh-TW" sz="2000">
                <a:ea typeface="新細明體" pitchFamily="18" charset="-120"/>
              </a:rPr>
              <a:t>Style and Story</a:t>
            </a:r>
          </a:p>
          <a:p>
            <a:r>
              <a:rPr lang="en-US" altLang="zh-TW" sz="2000">
                <a:ea typeface="新細明體" pitchFamily="18" charset="-120"/>
              </a:rPr>
              <a:t>Narrative form: characters, events and plot</a:t>
            </a:r>
          </a:p>
          <a:p>
            <a:r>
              <a:rPr lang="en-US" altLang="zh-TW" sz="2000">
                <a:ea typeface="新細明體" pitchFamily="18" charset="-120"/>
              </a:rPr>
              <a:t>Stylistic elements: sound, editing, cinematography</a:t>
            </a:r>
          </a:p>
          <a:p>
            <a:r>
              <a:rPr lang="en-US" altLang="zh-TW" sz="2000">
                <a:ea typeface="新細明體" pitchFamily="18" charset="-120"/>
              </a:rPr>
              <a:t>Inseparable</a:t>
            </a:r>
          </a:p>
          <a:p>
            <a:r>
              <a:rPr lang="en-US" altLang="zh-TW" sz="2000" i="1">
                <a:ea typeface="新細明體" pitchFamily="18" charset="-120"/>
              </a:rPr>
              <a:t>Run Lola Run</a:t>
            </a:r>
            <a:r>
              <a:rPr lang="en-US" altLang="zh-TW" sz="2000">
                <a:ea typeface="新細明體" pitchFamily="18" charset="-120"/>
              </a:rPr>
              <a:t>: “its form </a:t>
            </a:r>
            <a:r>
              <a:rPr lang="en-US" altLang="zh-TW" sz="2000" i="1">
                <a:ea typeface="新細明體" pitchFamily="18" charset="-120"/>
              </a:rPr>
              <a:t>is</a:t>
            </a:r>
            <a:r>
              <a:rPr lang="en-US" altLang="zh-TW" sz="2000">
                <a:ea typeface="新細明體" pitchFamily="18" charset="-120"/>
              </a:rPr>
              <a:t> its story” </a:t>
            </a:r>
            <a:endParaRPr lang="en-US" altLang="zh-TW" sz="2000" i="1">
              <a:ea typeface="新細明體" pitchFamily="18"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C69C8EAC-7BF9-4C0F-A8BC-9EB5EB003ADE}" type="slidenum">
              <a:rPr lang="zh-TW" altLang="en-US"/>
              <a:pPr/>
              <a:t>29</a:t>
            </a:fld>
            <a:endParaRPr lang="en-US" altLang="zh-TW"/>
          </a:p>
        </p:txBody>
      </p:sp>
      <p:sp>
        <p:nvSpPr>
          <p:cNvPr id="52226" name="Rectangle 2"/>
          <p:cNvSpPr>
            <a:spLocks noGrp="1" noChangeArrowheads="1"/>
          </p:cNvSpPr>
          <p:nvPr>
            <p:ph type="title"/>
          </p:nvPr>
        </p:nvSpPr>
        <p:spPr/>
        <p:txBody>
          <a:bodyPr/>
          <a:lstStyle/>
          <a:p>
            <a:pPr algn="l"/>
            <a:r>
              <a:rPr lang="en-US" altLang="zh-TW" sz="3200">
                <a:ea typeface="新細明體" pitchFamily="18" charset="-120"/>
              </a:rPr>
              <a:t>Multiform Plot</a:t>
            </a:r>
          </a:p>
        </p:txBody>
      </p:sp>
      <p:sp>
        <p:nvSpPr>
          <p:cNvPr id="52227" name="Rectangle 3"/>
          <p:cNvSpPr>
            <a:spLocks noGrp="1" noChangeArrowheads="1"/>
          </p:cNvSpPr>
          <p:nvPr>
            <p:ph type="body" idx="1"/>
          </p:nvPr>
        </p:nvSpPr>
        <p:spPr/>
        <p:txBody>
          <a:bodyPr/>
          <a:lstStyle/>
          <a:p>
            <a:pPr>
              <a:lnSpc>
                <a:spcPct val="80000"/>
              </a:lnSpc>
            </a:pPr>
            <a:r>
              <a:rPr lang="en-US" altLang="zh-TW" sz="2400">
                <a:ea typeface="新細明體" pitchFamily="18" charset="-120"/>
              </a:rPr>
              <a:t>The treatment of time </a:t>
            </a:r>
          </a:p>
          <a:p>
            <a:pPr>
              <a:lnSpc>
                <a:spcPct val="80000"/>
              </a:lnSpc>
            </a:pPr>
            <a:r>
              <a:rPr lang="en-US" altLang="zh-TW" sz="2400">
                <a:ea typeface="新細明體" pitchFamily="18" charset="-120"/>
              </a:rPr>
              <a:t>Circularity, the idea of cycling</a:t>
            </a:r>
          </a:p>
          <a:p>
            <a:pPr>
              <a:lnSpc>
                <a:spcPct val="80000"/>
              </a:lnSpc>
            </a:pPr>
            <a:r>
              <a:rPr lang="en-US" altLang="zh-TW" sz="2400">
                <a:ea typeface="新細明體" pitchFamily="18" charset="-120"/>
              </a:rPr>
              <a:t>The action of undoing</a:t>
            </a:r>
          </a:p>
          <a:p>
            <a:pPr>
              <a:lnSpc>
                <a:spcPct val="80000"/>
              </a:lnSpc>
            </a:pPr>
            <a:r>
              <a:rPr lang="en-US" altLang="zh-TW" sz="2400">
                <a:ea typeface="新細明體" pitchFamily="18" charset="-120"/>
              </a:rPr>
              <a:t>Interactive works and video games</a:t>
            </a:r>
          </a:p>
          <a:p>
            <a:pPr>
              <a:lnSpc>
                <a:spcPct val="80000"/>
              </a:lnSpc>
            </a:pPr>
            <a:r>
              <a:rPr lang="en-US" altLang="zh-TW" sz="2400">
                <a:ea typeface="新細明體" pitchFamily="18" charset="-120"/>
              </a:rPr>
              <a:t>“changes have a big impact, setting off different ‘domino chains’ of incidental moments” (155)</a:t>
            </a:r>
          </a:p>
          <a:p>
            <a:pPr>
              <a:lnSpc>
                <a:spcPct val="80000"/>
              </a:lnSpc>
            </a:pPr>
            <a:r>
              <a:rPr lang="en-US" altLang="zh-TW" sz="2400">
                <a:ea typeface="新細明體" pitchFamily="18" charset="-120"/>
              </a:rPr>
              <a:t>Not just a story about whether Lola can get the money</a:t>
            </a:r>
          </a:p>
          <a:p>
            <a:pPr>
              <a:lnSpc>
                <a:spcPct val="80000"/>
              </a:lnSpc>
            </a:pPr>
            <a:r>
              <a:rPr lang="en-US" altLang="zh-TW" sz="2400">
                <a:ea typeface="新細明體" pitchFamily="18" charset="-120"/>
              </a:rPr>
              <a:t>Also about how “coincidence, chance and seemingly random encounters influence her fate”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8" name="投影片編號版面配置區 6"/>
          <p:cNvSpPr>
            <a:spLocks noGrp="1"/>
          </p:cNvSpPr>
          <p:nvPr>
            <p:ph type="sldNum" sz="quarter" idx="12"/>
          </p:nvPr>
        </p:nvSpPr>
        <p:spPr/>
        <p:txBody>
          <a:bodyPr/>
          <a:lstStyle/>
          <a:p>
            <a:fld id="{2A8EFDB1-D79E-4055-A998-3A3D68257CA4}" type="slidenum">
              <a:rPr lang="zh-TW" altLang="en-US"/>
              <a:pPr/>
              <a:t>3</a:t>
            </a:fld>
            <a:endParaRPr lang="en-US" altLang="zh-TW"/>
          </a:p>
        </p:txBody>
      </p:sp>
      <p:sp>
        <p:nvSpPr>
          <p:cNvPr id="5122" name="Rectangle 2"/>
          <p:cNvSpPr>
            <a:spLocks noGrp="1" noChangeArrowheads="1"/>
          </p:cNvSpPr>
          <p:nvPr>
            <p:ph type="title"/>
          </p:nvPr>
        </p:nvSpPr>
        <p:spPr/>
        <p:txBody>
          <a:bodyPr/>
          <a:lstStyle/>
          <a:p>
            <a:pPr algn="l"/>
            <a:r>
              <a:rPr lang="en-GB" altLang="zh-TW" sz="3200">
                <a:ea typeface="新細明體" pitchFamily="18" charset="-120"/>
              </a:rPr>
              <a:t>Suggested reading</a:t>
            </a:r>
            <a:endParaRPr lang="en-US" altLang="zh-TW" sz="3200">
              <a:ea typeface="新細明體" pitchFamily="18" charset="-120"/>
            </a:endParaRPr>
          </a:p>
        </p:txBody>
      </p:sp>
      <p:sp>
        <p:nvSpPr>
          <p:cNvPr id="5123" name="Rectangle 3"/>
          <p:cNvSpPr>
            <a:spLocks noGrp="1" noChangeArrowheads="1"/>
          </p:cNvSpPr>
          <p:nvPr>
            <p:ph type="body" sz="half" idx="1"/>
          </p:nvPr>
        </p:nvSpPr>
        <p:spPr>
          <a:xfrm>
            <a:off x="457200" y="1600201"/>
            <a:ext cx="4038600" cy="4525963"/>
          </a:xfrm>
        </p:spPr>
        <p:txBody>
          <a:bodyPr/>
          <a:lstStyle/>
          <a:p>
            <a:r>
              <a:rPr lang="en-GB" altLang="zh-TW" sz="2400">
                <a:ea typeface="新細明體" pitchFamily="18" charset="-120"/>
              </a:rPr>
              <a:t>J.J. Murphy. 2007. </a:t>
            </a:r>
            <a:r>
              <a:rPr lang="en-GB" altLang="zh-TW" sz="2400" i="1">
                <a:ea typeface="新細明體" pitchFamily="18" charset="-120"/>
              </a:rPr>
              <a:t>Me and You and Memento and Fargo: How Independent Screenplays Work.</a:t>
            </a:r>
            <a:r>
              <a:rPr lang="en-GB" altLang="zh-TW" sz="2400">
                <a:ea typeface="新細明體" pitchFamily="18" charset="-120"/>
              </a:rPr>
              <a:t> New York and London: Continuum. </a:t>
            </a:r>
            <a:endParaRPr lang="en-US" altLang="zh-TW" sz="2400">
              <a:ea typeface="新細明體" pitchFamily="18" charset="-120"/>
            </a:endParaRPr>
          </a:p>
        </p:txBody>
      </p:sp>
      <p:sp>
        <p:nvSpPr>
          <p:cNvPr id="5124" name="Rectangle 4"/>
          <p:cNvSpPr>
            <a:spLocks noGrp="1" noChangeArrowheads="1"/>
          </p:cNvSpPr>
          <p:nvPr>
            <p:ph sz="half" idx="2"/>
          </p:nvPr>
        </p:nvSpPr>
        <p:spPr>
          <a:xfrm>
            <a:off x="4648200" y="1600201"/>
            <a:ext cx="4038600" cy="4525963"/>
          </a:xfrm>
        </p:spPr>
        <p:txBody>
          <a:bodyPr/>
          <a:lstStyle/>
          <a:p>
            <a:endParaRPr lang="zh-TW" altLang="en-US" sz="2800">
              <a:ea typeface="新細明體" pitchFamily="18" charset="-120"/>
            </a:endParaRPr>
          </a:p>
        </p:txBody>
      </p:sp>
      <p:pic>
        <p:nvPicPr>
          <p:cNvPr id="5125" name="Picture 5" descr="Me and You and Memento and Fargo: How Independent Screenplays Work">
            <a:hlinkClick r:id="rId3"/>
          </p:cNvPr>
          <p:cNvPicPr>
            <a:picLocks noChangeAspect="1" noChangeArrowheads="1"/>
          </p:cNvPicPr>
          <p:nvPr/>
        </p:nvPicPr>
        <p:blipFill>
          <a:blip r:embed="rId4" cstate="print"/>
          <a:srcRect/>
          <a:stretch>
            <a:fillRect/>
          </a:stretch>
        </p:blipFill>
        <p:spPr bwMode="auto">
          <a:xfrm>
            <a:off x="5004289" y="1773238"/>
            <a:ext cx="3166696" cy="316706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8" name="投影片編號版面配置區 6"/>
          <p:cNvSpPr>
            <a:spLocks noGrp="1"/>
          </p:cNvSpPr>
          <p:nvPr>
            <p:ph type="sldNum" sz="quarter" idx="12"/>
          </p:nvPr>
        </p:nvSpPr>
        <p:spPr/>
        <p:txBody>
          <a:bodyPr/>
          <a:lstStyle/>
          <a:p>
            <a:fld id="{7ED5270E-9E17-42ED-8B84-3694347A506F}" type="slidenum">
              <a:rPr lang="zh-TW" altLang="en-US"/>
              <a:pPr/>
              <a:t>30</a:t>
            </a:fld>
            <a:endParaRPr lang="en-US" altLang="zh-TW"/>
          </a:p>
        </p:txBody>
      </p:sp>
      <p:sp>
        <p:nvSpPr>
          <p:cNvPr id="54274" name="Rectangle 2"/>
          <p:cNvSpPr>
            <a:spLocks noGrp="1" noChangeArrowheads="1"/>
          </p:cNvSpPr>
          <p:nvPr>
            <p:ph type="title"/>
          </p:nvPr>
        </p:nvSpPr>
        <p:spPr/>
        <p:txBody>
          <a:bodyPr/>
          <a:lstStyle/>
          <a:p>
            <a:pPr algn="l"/>
            <a:r>
              <a:rPr lang="en-US" altLang="zh-TW" sz="3200">
                <a:ea typeface="新細明體" pitchFamily="18" charset="-120"/>
              </a:rPr>
              <a:t>Tykwer and Chances</a:t>
            </a:r>
          </a:p>
        </p:txBody>
      </p:sp>
      <p:sp>
        <p:nvSpPr>
          <p:cNvPr id="54275" name="Rectangle 3"/>
          <p:cNvSpPr>
            <a:spLocks noGrp="1" noChangeArrowheads="1"/>
          </p:cNvSpPr>
          <p:nvPr>
            <p:ph type="body" sz="half" idx="1"/>
          </p:nvPr>
        </p:nvSpPr>
        <p:spPr>
          <a:xfrm>
            <a:off x="457200" y="1600201"/>
            <a:ext cx="4690697" cy="4525963"/>
          </a:xfrm>
        </p:spPr>
        <p:txBody>
          <a:bodyPr>
            <a:normAutofit lnSpcReduction="10000"/>
          </a:bodyPr>
          <a:lstStyle/>
          <a:p>
            <a:pPr>
              <a:lnSpc>
                <a:spcPct val="90000"/>
              </a:lnSpc>
              <a:buFontTx/>
              <a:buNone/>
            </a:pPr>
            <a:r>
              <a:rPr lang="en-US" altLang="zh-TW" sz="2400">
                <a:ea typeface="新細明體" pitchFamily="18" charset="-120"/>
              </a:rPr>
              <a:t>	</a:t>
            </a:r>
            <a:r>
              <a:rPr lang="en-US" altLang="zh-TW" sz="2000">
                <a:ea typeface="新細明體" pitchFamily="18" charset="-120"/>
              </a:rPr>
              <a:t>“</a:t>
            </a:r>
            <a:r>
              <a:rPr lang="en-US" altLang="zh-TW" sz="2000">
                <a:solidFill>
                  <a:srgbClr val="FF66FF"/>
                </a:solidFill>
                <a:ea typeface="新細明體" pitchFamily="18" charset="-120"/>
              </a:rPr>
              <a:t>Everything is influenced by the smallest situation</a:t>
            </a:r>
            <a:r>
              <a:rPr lang="en-US" altLang="zh-TW" sz="2000">
                <a:ea typeface="新細明體" pitchFamily="18" charset="-120"/>
              </a:rPr>
              <a:t>. It’s a very controversial thought. If everything is important. But on the other hand, I don’t believe that. You have to challenge coincidence, and there is a path to take. All odds are against Lola, and at the end, it shows that she changes her fate, it’s really her passionate, possessive desire to change the system she is stuck in. And the system is time.” (156)</a:t>
            </a:r>
          </a:p>
          <a:p>
            <a:pPr>
              <a:lnSpc>
                <a:spcPct val="90000"/>
              </a:lnSpc>
              <a:buFontTx/>
              <a:buNone/>
            </a:pPr>
            <a:endParaRPr lang="en-GB" altLang="zh-TW" sz="2000">
              <a:ea typeface="新細明體" pitchFamily="18" charset="-120"/>
            </a:endParaRPr>
          </a:p>
          <a:p>
            <a:pPr>
              <a:lnSpc>
                <a:spcPct val="90000"/>
              </a:lnSpc>
              <a:buFontTx/>
              <a:buNone/>
            </a:pPr>
            <a:r>
              <a:rPr lang="en-GB" altLang="zh-TW" sz="2000">
                <a:ea typeface="新細明體" pitchFamily="18" charset="-120"/>
              </a:rPr>
              <a:t>Reflecting contemporary urban lifestyle?</a:t>
            </a:r>
            <a:endParaRPr lang="en-US" altLang="zh-TW" sz="2000">
              <a:ea typeface="新細明體" pitchFamily="18" charset="-120"/>
            </a:endParaRPr>
          </a:p>
        </p:txBody>
      </p:sp>
      <p:sp>
        <p:nvSpPr>
          <p:cNvPr id="54276" name="Rectangle 4"/>
          <p:cNvSpPr>
            <a:spLocks noGrp="1" noChangeArrowheads="1"/>
          </p:cNvSpPr>
          <p:nvPr>
            <p:ph sz="half" idx="2"/>
          </p:nvPr>
        </p:nvSpPr>
        <p:spPr>
          <a:xfrm>
            <a:off x="4648200" y="1600201"/>
            <a:ext cx="4038600" cy="4525963"/>
          </a:xfrm>
        </p:spPr>
        <p:txBody>
          <a:bodyPr/>
          <a:lstStyle/>
          <a:p>
            <a:pPr>
              <a:lnSpc>
                <a:spcPct val="90000"/>
              </a:lnSpc>
            </a:pPr>
            <a:endParaRPr lang="zh-TW" altLang="en-US" sz="2000">
              <a:ea typeface="新細明體" pitchFamily="18" charset="-120"/>
            </a:endParaRPr>
          </a:p>
        </p:txBody>
      </p:sp>
      <p:pic>
        <p:nvPicPr>
          <p:cNvPr id="54277" name="Picture 5" descr="tom_tykwer"/>
          <p:cNvPicPr>
            <a:picLocks noChangeAspect="1" noChangeArrowheads="1"/>
          </p:cNvPicPr>
          <p:nvPr/>
        </p:nvPicPr>
        <p:blipFill>
          <a:blip r:embed="rId3" cstate="print"/>
          <a:srcRect/>
          <a:stretch>
            <a:fillRect/>
          </a:stretch>
        </p:blipFill>
        <p:spPr bwMode="auto">
          <a:xfrm>
            <a:off x="5292969" y="1341438"/>
            <a:ext cx="3399692" cy="4762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CCE65F39-6C04-4396-8E8A-8A5C7FE13125}" type="slidenum">
              <a:rPr lang="zh-TW" altLang="en-US"/>
              <a:pPr/>
              <a:t>31</a:t>
            </a:fld>
            <a:endParaRPr lang="en-US" altLang="zh-TW"/>
          </a:p>
        </p:txBody>
      </p:sp>
      <p:sp>
        <p:nvSpPr>
          <p:cNvPr id="56322" name="Rectangle 2"/>
          <p:cNvSpPr>
            <a:spLocks noGrp="1" noChangeArrowheads="1"/>
          </p:cNvSpPr>
          <p:nvPr>
            <p:ph type="title"/>
          </p:nvPr>
        </p:nvSpPr>
        <p:spPr/>
        <p:txBody>
          <a:bodyPr>
            <a:normAutofit fontScale="90000"/>
          </a:bodyPr>
          <a:lstStyle/>
          <a:p>
            <a:r>
              <a:rPr lang="en-US" altLang="zh-TW">
                <a:ea typeface="新細明體" pitchFamily="18" charset="-120"/>
              </a:rPr>
              <a:t>Beginning Footage (Pre-credits)</a:t>
            </a:r>
          </a:p>
        </p:txBody>
      </p:sp>
      <p:sp>
        <p:nvSpPr>
          <p:cNvPr id="56323" name="Rectangle 3"/>
          <p:cNvSpPr>
            <a:spLocks noGrp="1" noChangeArrowheads="1"/>
          </p:cNvSpPr>
          <p:nvPr>
            <p:ph type="body" idx="1"/>
          </p:nvPr>
        </p:nvSpPr>
        <p:spPr/>
        <p:txBody>
          <a:bodyPr/>
          <a:lstStyle/>
          <a:p>
            <a:r>
              <a:rPr lang="en-US" altLang="zh-TW" sz="2400">
                <a:ea typeface="新細明體" pitchFamily="18" charset="-120"/>
              </a:rPr>
              <a:t>“The camera tracks through a mass of people, occasionally setting on characters later revealed as our ‘incidental’ players, to finally reach the security guard… who says, ‘The ball is round. The game lasts ninety minutes. All else is pure theory’ as he tosses a soccer ball into the air.”</a:t>
            </a:r>
          </a:p>
          <a:p>
            <a:r>
              <a:rPr lang="en-US" altLang="zh-TW" sz="2400">
                <a:ea typeface="新細明體" pitchFamily="18" charset="-120"/>
              </a:rPr>
              <a:t>Soccer as a metaphor</a:t>
            </a:r>
          </a:p>
          <a:p>
            <a:r>
              <a:rPr lang="en-US" altLang="zh-TW" sz="2400" i="1">
                <a:ea typeface="新細明體" pitchFamily="18" charset="-120"/>
              </a:rPr>
              <a:t>Anything </a:t>
            </a:r>
            <a:r>
              <a:rPr lang="en-US" altLang="zh-TW" sz="2400">
                <a:ea typeface="新細明體" pitchFamily="18" charset="-120"/>
              </a:rPr>
              <a:t>could happen</a:t>
            </a:r>
          </a:p>
          <a:p>
            <a:r>
              <a:rPr lang="en-US" altLang="zh-TW" sz="2400">
                <a:ea typeface="新細明體" pitchFamily="18" charset="-120"/>
              </a:rPr>
              <a:t>Lola’s ball game – getting the money</a:t>
            </a:r>
          </a:p>
          <a:p>
            <a:pPr>
              <a:buFontTx/>
              <a:buNone/>
            </a:pPr>
            <a:endParaRPr lang="en-US" altLang="zh-TW" sz="2400" i="1">
              <a:ea typeface="新細明體" pitchFamily="18"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BDF1E340-DD00-4693-BB04-B33E1F698A34}" type="slidenum">
              <a:rPr lang="zh-TW" altLang="en-US"/>
              <a:pPr/>
              <a:t>32</a:t>
            </a:fld>
            <a:endParaRPr lang="en-US" altLang="zh-TW"/>
          </a:p>
        </p:txBody>
      </p:sp>
      <p:sp>
        <p:nvSpPr>
          <p:cNvPr id="58370" name="Rectangle 2"/>
          <p:cNvSpPr>
            <a:spLocks noGrp="1" noChangeArrowheads="1"/>
          </p:cNvSpPr>
          <p:nvPr>
            <p:ph type="title"/>
          </p:nvPr>
        </p:nvSpPr>
        <p:spPr/>
        <p:txBody>
          <a:bodyPr/>
          <a:lstStyle/>
          <a:p>
            <a:pPr algn="l"/>
            <a:r>
              <a:rPr lang="en-US" altLang="zh-TW" sz="3200">
                <a:ea typeface="新細明體" pitchFamily="18" charset="-120"/>
              </a:rPr>
              <a:t>Three-act Paradigm?</a:t>
            </a:r>
          </a:p>
        </p:txBody>
      </p:sp>
      <p:sp>
        <p:nvSpPr>
          <p:cNvPr id="58371" name="Rectangle 3"/>
          <p:cNvSpPr>
            <a:spLocks noGrp="1" noChangeArrowheads="1"/>
          </p:cNvSpPr>
          <p:nvPr>
            <p:ph type="body" idx="1"/>
          </p:nvPr>
        </p:nvSpPr>
        <p:spPr/>
        <p:txBody>
          <a:bodyPr>
            <a:normAutofit lnSpcReduction="10000"/>
          </a:bodyPr>
          <a:lstStyle/>
          <a:p>
            <a:r>
              <a:rPr lang="en-US" altLang="zh-TW" sz="2400">
                <a:ea typeface="新細明體" pitchFamily="18" charset="-120"/>
              </a:rPr>
              <a:t>Seemingly contradictory</a:t>
            </a:r>
          </a:p>
          <a:p>
            <a:r>
              <a:rPr lang="en-US" altLang="zh-TW" sz="2400">
                <a:ea typeface="新細明體" pitchFamily="18" charset="-120"/>
              </a:rPr>
              <a:t>Clear setup</a:t>
            </a:r>
          </a:p>
          <a:p>
            <a:r>
              <a:rPr lang="en-US" altLang="zh-TW" sz="2400">
                <a:ea typeface="新細明體" pitchFamily="18" charset="-120"/>
              </a:rPr>
              <a:t>Not one middle and ending</a:t>
            </a:r>
          </a:p>
          <a:p>
            <a:r>
              <a:rPr lang="en-US" altLang="zh-TW" sz="2400">
                <a:ea typeface="新細明體" pitchFamily="18" charset="-120"/>
              </a:rPr>
              <a:t>But three of each</a:t>
            </a:r>
          </a:p>
          <a:p>
            <a:r>
              <a:rPr lang="en-US" altLang="zh-TW" sz="2400">
                <a:ea typeface="新細明體" pitchFamily="18" charset="-120"/>
              </a:rPr>
              <a:t>Features of classical cinematic narrative present:</a:t>
            </a:r>
          </a:p>
          <a:p>
            <a:pPr lvl="1"/>
            <a:r>
              <a:rPr lang="en-US" altLang="zh-TW" sz="2000">
                <a:ea typeface="新細明體" pitchFamily="18" charset="-120"/>
              </a:rPr>
              <a:t>Disruption or problem (Lola is troubled)</a:t>
            </a:r>
          </a:p>
          <a:p>
            <a:pPr lvl="1"/>
            <a:r>
              <a:rPr lang="en-US" altLang="zh-TW" sz="2000">
                <a:ea typeface="新細明體" pitchFamily="18" charset="-120"/>
              </a:rPr>
              <a:t>Running in the street </a:t>
            </a:r>
            <a:r>
              <a:rPr lang="en-US" altLang="zh-TW" sz="2000">
                <a:ea typeface="新細明體" pitchFamily="18" charset="-120"/>
                <a:sym typeface="Wingdings" pitchFamily="2" charset="2"/>
              </a:rPr>
              <a:t> introduced to different characters</a:t>
            </a:r>
          </a:p>
          <a:p>
            <a:pPr lvl="1"/>
            <a:r>
              <a:rPr lang="en-US" altLang="zh-TW" sz="2000">
                <a:ea typeface="新細明體" pitchFamily="18" charset="-120"/>
                <a:sym typeface="Wingdings" pitchFamily="2" charset="2"/>
              </a:rPr>
              <a:t>Having a defined goal, there is a trigger </a:t>
            </a:r>
          </a:p>
          <a:p>
            <a:pPr lvl="1"/>
            <a:r>
              <a:rPr lang="en-US" altLang="zh-TW" sz="2000">
                <a:ea typeface="新細明體" pitchFamily="18" charset="-120"/>
                <a:sym typeface="Wingdings" pitchFamily="2" charset="2"/>
              </a:rPr>
              <a:t>Development evolves around the goal</a:t>
            </a:r>
          </a:p>
          <a:p>
            <a:pPr lvl="1"/>
            <a:r>
              <a:rPr lang="en-US" altLang="zh-TW" sz="2000">
                <a:ea typeface="新細明體" pitchFamily="18" charset="-120"/>
                <a:sym typeface="Wingdings" pitchFamily="2" charset="2"/>
              </a:rPr>
              <a:t>A sense of causality</a:t>
            </a:r>
          </a:p>
          <a:p>
            <a:pPr lvl="1"/>
            <a:r>
              <a:rPr lang="en-US" altLang="zh-TW" sz="2000">
                <a:ea typeface="新細明體" pitchFamily="18" charset="-120"/>
                <a:sym typeface="Wingdings" pitchFamily="2" charset="2"/>
              </a:rPr>
              <a:t>Tywker: “new from the outside”</a:t>
            </a:r>
            <a:endParaRPr lang="en-US" altLang="zh-TW" sz="2000">
              <a:ea typeface="新細明體" pitchFamily="18" charset="-120"/>
            </a:endParaRPr>
          </a:p>
          <a:p>
            <a:pPr>
              <a:buFontTx/>
              <a:buNone/>
            </a:pPr>
            <a:endParaRPr lang="en-US" altLang="zh-TW" sz="2400">
              <a:ea typeface="新細明體" pitchFamily="18"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F564E3FB-63AB-43F2-B276-7D18C6EF939F}" type="slidenum">
              <a:rPr lang="zh-TW" altLang="en-US"/>
              <a:pPr/>
              <a:t>33</a:t>
            </a:fld>
            <a:endParaRPr lang="en-US" altLang="zh-TW"/>
          </a:p>
        </p:txBody>
      </p:sp>
      <p:sp>
        <p:nvSpPr>
          <p:cNvPr id="60418" name="Rectangle 2"/>
          <p:cNvSpPr>
            <a:spLocks noGrp="1" noChangeArrowheads="1"/>
          </p:cNvSpPr>
          <p:nvPr>
            <p:ph type="title"/>
          </p:nvPr>
        </p:nvSpPr>
        <p:spPr/>
        <p:txBody>
          <a:bodyPr/>
          <a:lstStyle/>
          <a:p>
            <a:pPr algn="l"/>
            <a:r>
              <a:rPr lang="en-US" altLang="zh-TW" sz="3600">
                <a:ea typeface="新細明體" pitchFamily="18" charset="-120"/>
              </a:rPr>
              <a:t>Editing</a:t>
            </a:r>
          </a:p>
        </p:txBody>
      </p:sp>
      <p:sp>
        <p:nvSpPr>
          <p:cNvPr id="60419" name="Rectangle 3"/>
          <p:cNvSpPr>
            <a:spLocks noGrp="1" noChangeArrowheads="1"/>
          </p:cNvSpPr>
          <p:nvPr>
            <p:ph type="body" idx="1"/>
          </p:nvPr>
        </p:nvSpPr>
        <p:spPr/>
        <p:txBody>
          <a:bodyPr/>
          <a:lstStyle/>
          <a:p>
            <a:r>
              <a:rPr lang="en-US" altLang="zh-TW" sz="2400">
                <a:ea typeface="新細明體" pitchFamily="18" charset="-120"/>
              </a:rPr>
              <a:t>Between intervals: editing is used to condense and expand time</a:t>
            </a:r>
          </a:p>
          <a:p>
            <a:r>
              <a:rPr lang="en-US" altLang="zh-TW" sz="2400">
                <a:ea typeface="新細明體" pitchFamily="18" charset="-120"/>
              </a:rPr>
              <a:t>Not to match reality, but to create emphasis, tension and contrast in the story. </a:t>
            </a:r>
          </a:p>
          <a:p>
            <a:r>
              <a:rPr lang="en-US" altLang="zh-TW" sz="2400">
                <a:ea typeface="新細明體" pitchFamily="18" charset="-120"/>
              </a:rPr>
              <a:t>When Lola runs, the film might cut from her running in Location A to her running in Location B. There is a condensation of time.</a:t>
            </a:r>
          </a:p>
          <a:p>
            <a:r>
              <a:rPr lang="en-US" altLang="zh-TW" sz="2400">
                <a:ea typeface="新細明體" pitchFamily="18" charset="-120"/>
              </a:rPr>
              <a:t>Slow motion to add emphasis </a:t>
            </a:r>
          </a:p>
          <a:p>
            <a:r>
              <a:rPr lang="en-US" altLang="zh-TW" sz="2400">
                <a:ea typeface="新細明體" pitchFamily="18" charset="-120"/>
              </a:rPr>
              <a:t>Fast edits to quicken the rhythm and speed.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17103FF9-2880-4A39-9F2C-29D53EA18B05}" type="slidenum">
              <a:rPr lang="zh-TW" altLang="en-US"/>
              <a:pPr/>
              <a:t>34</a:t>
            </a:fld>
            <a:endParaRPr lang="en-US" altLang="zh-TW"/>
          </a:p>
        </p:txBody>
      </p:sp>
      <p:sp>
        <p:nvSpPr>
          <p:cNvPr id="62466" name="Rectangle 2"/>
          <p:cNvSpPr>
            <a:spLocks noGrp="1" noChangeArrowheads="1"/>
          </p:cNvSpPr>
          <p:nvPr>
            <p:ph type="title"/>
          </p:nvPr>
        </p:nvSpPr>
        <p:spPr/>
        <p:txBody>
          <a:bodyPr/>
          <a:lstStyle/>
          <a:p>
            <a:pPr algn="l"/>
            <a:r>
              <a:rPr lang="en-US" altLang="zh-TW" sz="3200">
                <a:ea typeface="新細明體" pitchFamily="18" charset="-120"/>
              </a:rPr>
              <a:t>Music</a:t>
            </a:r>
          </a:p>
        </p:txBody>
      </p:sp>
      <p:sp>
        <p:nvSpPr>
          <p:cNvPr id="62467" name="Rectangle 3"/>
          <p:cNvSpPr>
            <a:spLocks noGrp="1" noChangeArrowheads="1"/>
          </p:cNvSpPr>
          <p:nvPr>
            <p:ph type="body" idx="1"/>
          </p:nvPr>
        </p:nvSpPr>
        <p:spPr/>
        <p:txBody>
          <a:bodyPr/>
          <a:lstStyle/>
          <a:p>
            <a:r>
              <a:rPr lang="en-US" altLang="zh-TW" sz="2400">
                <a:ea typeface="新細明體" pitchFamily="18" charset="-120"/>
              </a:rPr>
              <a:t>Helps quicken the pace</a:t>
            </a:r>
          </a:p>
          <a:p>
            <a:r>
              <a:rPr lang="en-US" altLang="zh-TW" sz="2400">
                <a:ea typeface="新細明體" pitchFamily="18" charset="-120"/>
              </a:rPr>
              <a:t>Encounter strangers, music drops back a bit</a:t>
            </a:r>
          </a:p>
          <a:p>
            <a:r>
              <a:rPr lang="en-US" altLang="zh-TW" sz="2400">
                <a:ea typeface="新細明體" pitchFamily="18" charset="-120"/>
              </a:rPr>
              <a:t>Urgency</a:t>
            </a:r>
          </a:p>
          <a:p>
            <a:r>
              <a:rPr lang="en-US" altLang="zh-TW" sz="2400">
                <a:ea typeface="新細明體" pitchFamily="18" charset="-120"/>
              </a:rPr>
              <a:t>Emotional level</a:t>
            </a:r>
          </a:p>
          <a:p>
            <a:r>
              <a:rPr lang="en-US" altLang="zh-TW" sz="2400">
                <a:ea typeface="新細明體" pitchFamily="18" charset="-120"/>
              </a:rPr>
              <a:t>Desperate music</a:t>
            </a:r>
          </a:p>
          <a:p>
            <a:r>
              <a:rPr lang="en-US" altLang="zh-TW" sz="2400">
                <a:ea typeface="新細明體" pitchFamily="18" charset="-120"/>
              </a:rPr>
              <a:t>How Lola feels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6D1EF6C4-2582-43B7-81CE-3F1DC096AD1F}" type="slidenum">
              <a:rPr lang="zh-TW" altLang="en-US"/>
              <a:pPr/>
              <a:t>35</a:t>
            </a:fld>
            <a:endParaRPr lang="en-US" altLang="zh-TW"/>
          </a:p>
        </p:txBody>
      </p:sp>
      <p:sp>
        <p:nvSpPr>
          <p:cNvPr id="64514" name="Rectangle 2"/>
          <p:cNvSpPr>
            <a:spLocks noGrp="1" noChangeArrowheads="1"/>
          </p:cNvSpPr>
          <p:nvPr>
            <p:ph type="title"/>
          </p:nvPr>
        </p:nvSpPr>
        <p:spPr/>
        <p:txBody>
          <a:bodyPr/>
          <a:lstStyle/>
          <a:p>
            <a:pPr algn="l"/>
            <a:r>
              <a:rPr lang="en-US" altLang="zh-TW" sz="3200">
                <a:ea typeface="新細明體" pitchFamily="18" charset="-120"/>
              </a:rPr>
              <a:t>Visual Media</a:t>
            </a:r>
          </a:p>
        </p:txBody>
      </p:sp>
      <p:sp>
        <p:nvSpPr>
          <p:cNvPr id="64515" name="Rectangle 3"/>
          <p:cNvSpPr>
            <a:spLocks noGrp="1" noChangeArrowheads="1"/>
          </p:cNvSpPr>
          <p:nvPr>
            <p:ph type="body" idx="1"/>
          </p:nvPr>
        </p:nvSpPr>
        <p:spPr/>
        <p:txBody>
          <a:bodyPr/>
          <a:lstStyle/>
          <a:p>
            <a:r>
              <a:rPr lang="en-US" altLang="zh-TW" sz="2400">
                <a:ea typeface="新細明體" pitchFamily="18" charset="-120"/>
              </a:rPr>
              <a:t>Flashbacks in B&amp;W</a:t>
            </a:r>
          </a:p>
          <a:p>
            <a:r>
              <a:rPr lang="en-US" altLang="zh-TW" sz="2400">
                <a:ea typeface="新細明體" pitchFamily="18" charset="-120"/>
              </a:rPr>
              <a:t>Still images</a:t>
            </a:r>
          </a:p>
          <a:p>
            <a:r>
              <a:rPr lang="en-US" altLang="zh-TW" sz="2400">
                <a:ea typeface="新細明體" pitchFamily="18" charset="-120"/>
              </a:rPr>
              <a:t>Animation </a:t>
            </a:r>
          </a:p>
          <a:p>
            <a:r>
              <a:rPr lang="en-US" altLang="zh-TW" sz="2400">
                <a:ea typeface="新細明體" pitchFamily="18" charset="-120"/>
              </a:rPr>
              <a:t>Lola and Manni, shot in 35mm film</a:t>
            </a:r>
          </a:p>
          <a:p>
            <a:r>
              <a:rPr lang="en-US" altLang="zh-TW" sz="2400">
                <a:ea typeface="新細明體" pitchFamily="18" charset="-120"/>
              </a:rPr>
              <a:t>Without them, shot in video</a:t>
            </a:r>
          </a:p>
          <a:p>
            <a:r>
              <a:rPr lang="en-US" altLang="zh-TW" sz="2400">
                <a:ea typeface="新細明體" pitchFamily="18" charset="-120"/>
              </a:rPr>
              <a:t>Visually richer when the protagonists are present</a:t>
            </a:r>
          </a:p>
          <a:p>
            <a:r>
              <a:rPr lang="en-US" altLang="zh-TW" sz="2400">
                <a:ea typeface="新細明體" pitchFamily="18" charset="-120"/>
              </a:rPr>
              <a:t>A contrast between them and the rest of the world</a:t>
            </a:r>
          </a:p>
          <a:p>
            <a:r>
              <a:rPr lang="en-US" altLang="zh-TW" sz="2400">
                <a:ea typeface="新細明體" pitchFamily="18" charset="-120"/>
              </a:rPr>
              <a:t>More real, more vivid and intense (158)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10" name="投影片編號版面配置區 6"/>
          <p:cNvSpPr>
            <a:spLocks noGrp="1"/>
          </p:cNvSpPr>
          <p:nvPr>
            <p:ph type="sldNum" sz="quarter" idx="12"/>
          </p:nvPr>
        </p:nvSpPr>
        <p:spPr/>
        <p:txBody>
          <a:bodyPr/>
          <a:lstStyle/>
          <a:p>
            <a:fld id="{31D27A29-7CF4-4A5E-BE8A-9EF96B715C6E}" type="slidenum">
              <a:rPr lang="zh-TW" altLang="en-US"/>
              <a:pPr/>
              <a:t>36</a:t>
            </a:fld>
            <a:endParaRPr lang="en-US" altLang="zh-TW"/>
          </a:p>
        </p:txBody>
      </p:sp>
      <p:sp>
        <p:nvSpPr>
          <p:cNvPr id="66562" name="Rectangle 2"/>
          <p:cNvSpPr>
            <a:spLocks noGrp="1" noChangeArrowheads="1"/>
          </p:cNvSpPr>
          <p:nvPr>
            <p:ph type="title"/>
          </p:nvPr>
        </p:nvSpPr>
        <p:spPr/>
        <p:txBody>
          <a:bodyPr/>
          <a:lstStyle/>
          <a:p>
            <a:pPr algn="l"/>
            <a:r>
              <a:rPr lang="en-GB" altLang="zh-TW" sz="3200">
                <a:ea typeface="新細明體" pitchFamily="18" charset="-120"/>
              </a:rPr>
              <a:t>Meta-narrative</a:t>
            </a:r>
            <a:endParaRPr lang="en-US" altLang="zh-TW" sz="3200">
              <a:ea typeface="新細明體" pitchFamily="18" charset="-120"/>
            </a:endParaRPr>
          </a:p>
        </p:txBody>
      </p:sp>
      <p:sp>
        <p:nvSpPr>
          <p:cNvPr id="66563" name="Rectangle 3"/>
          <p:cNvSpPr>
            <a:spLocks noGrp="1" noChangeArrowheads="1"/>
          </p:cNvSpPr>
          <p:nvPr>
            <p:ph type="body" sz="half" idx="1"/>
          </p:nvPr>
        </p:nvSpPr>
        <p:spPr>
          <a:xfrm>
            <a:off x="457200" y="1600201"/>
            <a:ext cx="4038600" cy="4525963"/>
          </a:xfrm>
        </p:spPr>
        <p:txBody>
          <a:bodyPr/>
          <a:lstStyle/>
          <a:p>
            <a:r>
              <a:rPr lang="en-GB" altLang="zh-TW" sz="2000">
                <a:ea typeface="新細明體" pitchFamily="18" charset="-120"/>
              </a:rPr>
              <a:t>Meta – above</a:t>
            </a:r>
          </a:p>
          <a:p>
            <a:r>
              <a:rPr lang="en-GB" altLang="zh-TW" sz="2000">
                <a:ea typeface="新細明體" pitchFamily="18" charset="-120"/>
              </a:rPr>
              <a:t>Narrative above narrative</a:t>
            </a:r>
          </a:p>
          <a:p>
            <a:r>
              <a:rPr lang="en-GB" altLang="zh-TW" sz="2000">
                <a:ea typeface="新細明體" pitchFamily="18" charset="-120"/>
              </a:rPr>
              <a:t>Metafiction – fiction conscious of the making of fiction / fiction about writing fiction</a:t>
            </a:r>
          </a:p>
          <a:p>
            <a:r>
              <a:rPr lang="en-GB" altLang="zh-TW" sz="2000" i="1">
                <a:ea typeface="新細明體" pitchFamily="18" charset="-120"/>
              </a:rPr>
              <a:t>E.g. Adaptation</a:t>
            </a:r>
            <a:r>
              <a:rPr lang="en-GB" altLang="zh-TW" sz="2000">
                <a:ea typeface="新細明體" pitchFamily="18" charset="-120"/>
              </a:rPr>
              <a:t> and </a:t>
            </a:r>
            <a:r>
              <a:rPr lang="en-GB" altLang="zh-TW" sz="2000" i="1">
                <a:ea typeface="新細明體" pitchFamily="18" charset="-120"/>
              </a:rPr>
              <a:t>Stranger than Fiction, Atonement</a:t>
            </a:r>
          </a:p>
          <a:p>
            <a:r>
              <a:rPr lang="en-GB" altLang="zh-TW" sz="2400">
                <a:ea typeface="新細明體" pitchFamily="18" charset="-120"/>
              </a:rPr>
              <a:t>More info at: </a:t>
            </a:r>
            <a:r>
              <a:rPr lang="en-US" altLang="zh-TW" sz="2400">
                <a:ea typeface="新細明體" pitchFamily="18" charset="-120"/>
                <a:hlinkClick r:id="rId3"/>
              </a:rPr>
              <a:t>http://en.wikipedia.org/wiki/Metanarrative</a:t>
            </a:r>
            <a:r>
              <a:rPr lang="en-US" altLang="zh-TW" sz="2400">
                <a:ea typeface="新細明體" pitchFamily="18" charset="-120"/>
              </a:rPr>
              <a:t> </a:t>
            </a:r>
          </a:p>
        </p:txBody>
      </p:sp>
      <p:sp>
        <p:nvSpPr>
          <p:cNvPr id="66564" name="Rectangle 4"/>
          <p:cNvSpPr>
            <a:spLocks noGrp="1" noChangeArrowheads="1"/>
          </p:cNvSpPr>
          <p:nvPr>
            <p:ph sz="half" idx="2"/>
          </p:nvPr>
        </p:nvSpPr>
        <p:spPr>
          <a:xfrm>
            <a:off x="4648200" y="1600201"/>
            <a:ext cx="4038600" cy="4525963"/>
          </a:xfrm>
        </p:spPr>
        <p:txBody>
          <a:bodyPr/>
          <a:lstStyle/>
          <a:p>
            <a:endParaRPr lang="zh-TW" altLang="en-US" sz="2800">
              <a:ea typeface="新細明體" pitchFamily="18" charset="-120"/>
            </a:endParaRPr>
          </a:p>
        </p:txBody>
      </p:sp>
      <p:pic>
        <p:nvPicPr>
          <p:cNvPr id="66565" name="Picture 5" descr="adaptationpubc"/>
          <p:cNvPicPr>
            <a:picLocks noChangeAspect="1" noChangeArrowheads="1"/>
          </p:cNvPicPr>
          <p:nvPr/>
        </p:nvPicPr>
        <p:blipFill>
          <a:blip r:embed="rId4" cstate="print"/>
          <a:srcRect/>
          <a:stretch>
            <a:fillRect/>
          </a:stretch>
        </p:blipFill>
        <p:spPr bwMode="auto">
          <a:xfrm>
            <a:off x="7036777" y="260350"/>
            <a:ext cx="2107223" cy="2828925"/>
          </a:xfrm>
          <a:prstGeom prst="rect">
            <a:avLst/>
          </a:prstGeom>
          <a:noFill/>
        </p:spPr>
      </p:pic>
      <p:pic>
        <p:nvPicPr>
          <p:cNvPr id="66566" name="Picture 6" descr="stranger_than_fiction_dvd__1_"/>
          <p:cNvPicPr>
            <a:picLocks noChangeAspect="1" noChangeArrowheads="1"/>
          </p:cNvPicPr>
          <p:nvPr/>
        </p:nvPicPr>
        <p:blipFill>
          <a:blip r:embed="rId5" cstate="print"/>
          <a:srcRect/>
          <a:stretch>
            <a:fillRect/>
          </a:stretch>
        </p:blipFill>
        <p:spPr bwMode="auto">
          <a:xfrm>
            <a:off x="4572000" y="1341439"/>
            <a:ext cx="2584938" cy="3538537"/>
          </a:xfrm>
          <a:prstGeom prst="rect">
            <a:avLst/>
          </a:prstGeom>
          <a:noFill/>
        </p:spPr>
      </p:pic>
      <p:pic>
        <p:nvPicPr>
          <p:cNvPr id="66567" name="Picture 7" descr="atonement_movie_poster_domestic_onesheet"/>
          <p:cNvPicPr>
            <a:picLocks noChangeAspect="1" noChangeArrowheads="1"/>
          </p:cNvPicPr>
          <p:nvPr/>
        </p:nvPicPr>
        <p:blipFill>
          <a:blip r:embed="rId6" cstate="print"/>
          <a:srcRect/>
          <a:stretch>
            <a:fillRect/>
          </a:stretch>
        </p:blipFill>
        <p:spPr bwMode="auto">
          <a:xfrm>
            <a:off x="6372958" y="3068639"/>
            <a:ext cx="2392973" cy="35385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7" name="投影片編號版面配置區 6"/>
          <p:cNvSpPr>
            <a:spLocks noGrp="1"/>
          </p:cNvSpPr>
          <p:nvPr>
            <p:ph type="sldNum" sz="quarter" idx="12"/>
          </p:nvPr>
        </p:nvSpPr>
        <p:spPr/>
        <p:txBody>
          <a:bodyPr/>
          <a:lstStyle/>
          <a:p>
            <a:fld id="{346AEA2A-D971-425A-A5E6-B04A532E5D84}" type="slidenum">
              <a:rPr lang="zh-TW" altLang="en-US"/>
              <a:pPr/>
              <a:t>37</a:t>
            </a:fld>
            <a:endParaRPr lang="en-US" altLang="zh-TW"/>
          </a:p>
        </p:txBody>
      </p:sp>
      <p:sp>
        <p:nvSpPr>
          <p:cNvPr id="22530" name="Rectangle 2"/>
          <p:cNvSpPr>
            <a:spLocks noGrp="1" noChangeArrowheads="1"/>
          </p:cNvSpPr>
          <p:nvPr>
            <p:ph type="title"/>
          </p:nvPr>
        </p:nvSpPr>
        <p:spPr/>
        <p:txBody>
          <a:bodyPr/>
          <a:lstStyle/>
          <a:p>
            <a:pPr algn="l"/>
            <a:r>
              <a:rPr lang="en-US" altLang="zh-TW" sz="3200" i="1">
                <a:ea typeface="新細明體" pitchFamily="18" charset="-120"/>
              </a:rPr>
              <a:t>Slumdog Millionaire</a:t>
            </a:r>
          </a:p>
        </p:txBody>
      </p:sp>
      <p:pic>
        <p:nvPicPr>
          <p:cNvPr id="22533" name="Picture 5"/>
          <p:cNvPicPr>
            <a:picLocks noGrp="1" noChangeAspect="1" noChangeArrowheads="1"/>
          </p:cNvPicPr>
          <p:nvPr>
            <p:ph sz="half" idx="1"/>
          </p:nvPr>
        </p:nvPicPr>
        <p:blipFill>
          <a:blip r:embed="rId3" cstate="print"/>
          <a:srcRect/>
          <a:stretch>
            <a:fillRect/>
          </a:stretch>
        </p:blipFill>
        <p:spPr>
          <a:xfrm>
            <a:off x="4876800" y="228600"/>
            <a:ext cx="3889131" cy="2414588"/>
          </a:xfrm>
        </p:spPr>
      </p:pic>
      <p:sp>
        <p:nvSpPr>
          <p:cNvPr id="22534" name="Rectangle 6"/>
          <p:cNvSpPr>
            <a:spLocks noGrp="1" noChangeArrowheads="1"/>
          </p:cNvSpPr>
          <p:nvPr>
            <p:ph type="body" sz="half" idx="2"/>
          </p:nvPr>
        </p:nvSpPr>
        <p:spPr>
          <a:xfrm>
            <a:off x="457200" y="2895601"/>
            <a:ext cx="8229600" cy="3230563"/>
          </a:xfrm>
        </p:spPr>
        <p:txBody>
          <a:bodyPr>
            <a:normAutofit lnSpcReduction="10000"/>
          </a:bodyPr>
          <a:lstStyle/>
          <a:p>
            <a:pPr>
              <a:lnSpc>
                <a:spcPct val="90000"/>
              </a:lnSpc>
            </a:pPr>
            <a:r>
              <a:rPr lang="en-US" altLang="zh-TW" sz="2000">
                <a:ea typeface="新細明體" pitchFamily="18" charset="-120"/>
              </a:rPr>
              <a:t>Based on the novel </a:t>
            </a:r>
            <a:r>
              <a:rPr lang="en-US" altLang="zh-TW" sz="2000" i="1">
                <a:ea typeface="新細明體" pitchFamily="18" charset="-120"/>
              </a:rPr>
              <a:t>Q&amp;A</a:t>
            </a:r>
            <a:r>
              <a:rPr lang="en-US" altLang="zh-TW" sz="2000">
                <a:ea typeface="新細明體" pitchFamily="18" charset="-120"/>
              </a:rPr>
              <a:t> by Vikas Swarup (2005)</a:t>
            </a:r>
          </a:p>
          <a:p>
            <a:pPr>
              <a:lnSpc>
                <a:spcPct val="90000"/>
              </a:lnSpc>
            </a:pPr>
            <a:r>
              <a:rPr lang="en-US" altLang="zh-TW" sz="2000">
                <a:ea typeface="新細明體" pitchFamily="18" charset="-120"/>
              </a:rPr>
              <a:t>“Jamal Malik… ascends from the slums to triumph on </a:t>
            </a:r>
            <a:r>
              <a:rPr lang="en-US" altLang="zh-TW" sz="2000" i="1">
                <a:ea typeface="新細明體" pitchFamily="18" charset="-120"/>
              </a:rPr>
              <a:t>Who Wants to be a Millionaire?</a:t>
            </a:r>
            <a:r>
              <a:rPr lang="en-US" altLang="zh-TW" sz="2000">
                <a:ea typeface="新細明體" pitchFamily="18" charset="-120"/>
              </a:rPr>
              <a:t> Because his crushing past has provided him with all the right answers on the quiz show.” (34)</a:t>
            </a:r>
          </a:p>
          <a:p>
            <a:pPr>
              <a:lnSpc>
                <a:spcPct val="90000"/>
              </a:lnSpc>
            </a:pPr>
            <a:r>
              <a:rPr lang="en-US" altLang="zh-TW" sz="2000">
                <a:ea typeface="新細明體" pitchFamily="18" charset="-120"/>
              </a:rPr>
              <a:t>The heavy use of </a:t>
            </a:r>
            <a:r>
              <a:rPr lang="en-US" altLang="zh-TW" sz="2000" b="1" u="sng">
                <a:ea typeface="新細明體" pitchFamily="18" charset="-120"/>
              </a:rPr>
              <a:t>flashbacks</a:t>
            </a:r>
            <a:r>
              <a:rPr lang="en-US" altLang="zh-TW" sz="2000" b="1">
                <a:ea typeface="新細明體" pitchFamily="18" charset="-120"/>
              </a:rPr>
              <a:t> </a:t>
            </a:r>
            <a:r>
              <a:rPr lang="en-US" altLang="zh-TW" sz="2000">
                <a:ea typeface="新細明體" pitchFamily="18" charset="-120"/>
              </a:rPr>
              <a:t>in the film. </a:t>
            </a:r>
          </a:p>
          <a:p>
            <a:pPr>
              <a:lnSpc>
                <a:spcPct val="90000"/>
              </a:lnSpc>
            </a:pPr>
            <a:endParaRPr lang="en-US" altLang="zh-TW" sz="2000">
              <a:ea typeface="新細明體" pitchFamily="18" charset="-120"/>
            </a:endParaRPr>
          </a:p>
          <a:p>
            <a:pPr>
              <a:lnSpc>
                <a:spcPct val="90000"/>
              </a:lnSpc>
            </a:pPr>
            <a:endParaRPr lang="en-US" altLang="zh-TW" sz="2000">
              <a:ea typeface="新細明體" pitchFamily="18" charset="-120"/>
            </a:endParaRPr>
          </a:p>
          <a:p>
            <a:pPr>
              <a:lnSpc>
                <a:spcPct val="90000"/>
              </a:lnSpc>
              <a:buFontTx/>
              <a:buNone/>
            </a:pPr>
            <a:endParaRPr lang="en-US" altLang="zh-TW" sz="1800">
              <a:ea typeface="新細明體" pitchFamily="18" charset="-120"/>
            </a:endParaRPr>
          </a:p>
          <a:p>
            <a:pPr>
              <a:lnSpc>
                <a:spcPct val="90000"/>
              </a:lnSpc>
              <a:buFontTx/>
              <a:buNone/>
            </a:pPr>
            <a:r>
              <a:rPr lang="en-US" altLang="zh-TW" sz="1800">
                <a:ea typeface="新細明體" pitchFamily="18" charset="-120"/>
              </a:rPr>
              <a:t>J.M. Tyree. 2009. “Against the Clock: </a:t>
            </a:r>
            <a:r>
              <a:rPr lang="en-US" altLang="zh-TW" sz="1800" i="1">
                <a:ea typeface="新細明體" pitchFamily="18" charset="-120"/>
              </a:rPr>
              <a:t>Slumdog Millionaire</a:t>
            </a:r>
            <a:r>
              <a:rPr lang="en-US" altLang="zh-TW" sz="1800">
                <a:ea typeface="新細明體" pitchFamily="18" charset="-120"/>
              </a:rPr>
              <a:t> and </a:t>
            </a:r>
            <a:r>
              <a:rPr lang="en-US" altLang="zh-TW" sz="1800" i="1">
                <a:ea typeface="新細明體" pitchFamily="18" charset="-120"/>
              </a:rPr>
              <a:t>The Curious Case of Benjamin Button</a:t>
            </a:r>
            <a:r>
              <a:rPr lang="en-US" altLang="zh-TW" sz="1800">
                <a:ea typeface="新細明體" pitchFamily="18" charset="-120"/>
              </a:rPr>
              <a:t>” in </a:t>
            </a:r>
            <a:r>
              <a:rPr lang="en-US" altLang="zh-TW" sz="1800" i="1">
                <a:ea typeface="新細明體" pitchFamily="18" charset="-120"/>
              </a:rPr>
              <a:t>Film Quarterly</a:t>
            </a:r>
            <a:r>
              <a:rPr lang="en-US" altLang="zh-TW" sz="1800">
                <a:ea typeface="新細明體" pitchFamily="18" charset="-120"/>
              </a:rPr>
              <a:t>, vol. 62 no. 4, pp. 34-8.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9" name="投影片編號版面配置區 5"/>
          <p:cNvSpPr>
            <a:spLocks noGrp="1"/>
          </p:cNvSpPr>
          <p:nvPr>
            <p:ph type="sldNum" sz="quarter" idx="12"/>
          </p:nvPr>
        </p:nvSpPr>
        <p:spPr/>
        <p:txBody>
          <a:bodyPr/>
          <a:lstStyle/>
          <a:p>
            <a:fld id="{CA8F4D3A-09AC-4288-AC9B-CD2F3BFDA58A}" type="slidenum">
              <a:rPr lang="zh-TW" altLang="en-US"/>
              <a:pPr/>
              <a:t>38</a:t>
            </a:fld>
            <a:endParaRPr lang="en-US" altLang="zh-TW"/>
          </a:p>
        </p:txBody>
      </p:sp>
      <p:sp>
        <p:nvSpPr>
          <p:cNvPr id="25602" name="Rectangle 2"/>
          <p:cNvSpPr>
            <a:spLocks noGrp="1" noChangeArrowheads="1"/>
          </p:cNvSpPr>
          <p:nvPr>
            <p:ph type="title"/>
          </p:nvPr>
        </p:nvSpPr>
        <p:spPr/>
        <p:txBody>
          <a:bodyPr/>
          <a:lstStyle/>
          <a:p>
            <a:pPr algn="l"/>
            <a:r>
              <a:rPr lang="en-US" altLang="zh-TW" sz="3200" dirty="0">
                <a:ea typeface="新細明體" pitchFamily="18" charset="-120"/>
              </a:rPr>
              <a:t>Time &amp; memory in </a:t>
            </a:r>
            <a:r>
              <a:rPr lang="en-US" altLang="zh-TW" sz="3200" i="1" dirty="0" err="1">
                <a:ea typeface="新細明體" pitchFamily="18" charset="-120"/>
              </a:rPr>
              <a:t>Slumdog</a:t>
            </a:r>
            <a:endParaRPr lang="en-US" altLang="zh-TW" sz="3200" dirty="0">
              <a:ea typeface="新細明體" pitchFamily="18" charset="-120"/>
            </a:endParaRPr>
          </a:p>
        </p:txBody>
      </p:sp>
      <p:sp>
        <p:nvSpPr>
          <p:cNvPr id="25603" name="AutoShape 3"/>
          <p:cNvSpPr>
            <a:spLocks noGrp="1" noChangeAspect="1" noChangeArrowheads="1"/>
          </p:cNvSpPr>
          <p:nvPr>
            <p:ph type="body" idx="1"/>
          </p:nvPr>
        </p:nvSpPr>
        <p:spPr/>
        <p:txBody>
          <a:bodyPr>
            <a:normAutofit lnSpcReduction="10000"/>
          </a:bodyPr>
          <a:lstStyle/>
          <a:p>
            <a:pPr>
              <a:lnSpc>
                <a:spcPct val="90000"/>
              </a:lnSpc>
            </a:pPr>
            <a:endParaRPr lang="zh-TW" altLang="en-US" sz="2400" dirty="0">
              <a:ea typeface="新細明體" pitchFamily="18" charset="-120"/>
            </a:endParaRPr>
          </a:p>
          <a:p>
            <a:pPr>
              <a:lnSpc>
                <a:spcPct val="90000"/>
              </a:lnSpc>
            </a:pPr>
            <a:endParaRPr lang="zh-TW" altLang="en-US" sz="2400" dirty="0">
              <a:ea typeface="新細明體" pitchFamily="18" charset="-120"/>
            </a:endParaRPr>
          </a:p>
          <a:p>
            <a:pPr>
              <a:lnSpc>
                <a:spcPct val="90000"/>
              </a:lnSpc>
            </a:pPr>
            <a:r>
              <a:rPr lang="zh-TW" altLang="en-US" sz="2000" dirty="0">
                <a:ea typeface="新細明體" pitchFamily="18" charset="-120"/>
              </a:rPr>
              <a:t>“</a:t>
            </a:r>
            <a:r>
              <a:rPr lang="en-US" altLang="zh-TW" sz="2000" dirty="0">
                <a:ea typeface="新細明體" pitchFamily="18" charset="-120"/>
              </a:rPr>
              <a:t>In </a:t>
            </a:r>
            <a:r>
              <a:rPr lang="en-US" altLang="zh-TW" sz="2000" i="1" dirty="0" err="1">
                <a:ea typeface="新細明體" pitchFamily="18" charset="-120"/>
              </a:rPr>
              <a:t>Slumdog</a:t>
            </a:r>
            <a:r>
              <a:rPr lang="en-US" altLang="zh-TW" sz="2000" i="1" dirty="0">
                <a:ea typeface="新細明體" pitchFamily="18" charset="-120"/>
              </a:rPr>
              <a:t> Millionaire</a:t>
            </a:r>
            <a:r>
              <a:rPr lang="en-US" altLang="zh-TW" sz="2000" dirty="0">
                <a:ea typeface="新細明體" pitchFamily="18" charset="-120"/>
              </a:rPr>
              <a:t> teleology [the doctrine that final causes exist] rules: events are patterned in an orderly trajectory, and time is on the side of the protagonist. Cinema audiences everywhere are now gladdened by the convenience that during the course of the film Jamal learns the answers to the quiz show questions </a:t>
            </a:r>
            <a:r>
              <a:rPr lang="en-US" altLang="zh-TW" sz="2000" i="1" dirty="0">
                <a:ea typeface="新細明體" pitchFamily="18" charset="-120"/>
              </a:rPr>
              <a:t>in the same order</a:t>
            </a:r>
            <a:r>
              <a:rPr lang="en-US" altLang="zh-TW" sz="2000" dirty="0">
                <a:ea typeface="新細明體" pitchFamily="18" charset="-120"/>
              </a:rPr>
              <a:t> as his own life experiences, making the telling of his own life story sequentially parallel with the unfolding drama of the television show” (35). </a:t>
            </a:r>
          </a:p>
          <a:p>
            <a:pPr>
              <a:lnSpc>
                <a:spcPct val="90000"/>
              </a:lnSpc>
            </a:pPr>
            <a:endParaRPr lang="en-US" altLang="zh-TW" sz="2000" dirty="0">
              <a:ea typeface="新細明體" pitchFamily="18" charset="-120"/>
            </a:endParaRPr>
          </a:p>
          <a:p>
            <a:pPr>
              <a:lnSpc>
                <a:spcPct val="90000"/>
              </a:lnSpc>
            </a:pPr>
            <a:r>
              <a:rPr lang="en-US" altLang="zh-TW" sz="1400" dirty="0">
                <a:ea typeface="新細明體" pitchFamily="18" charset="-120"/>
              </a:rPr>
              <a:t>                                           The narrative of Jamal’s life</a:t>
            </a:r>
          </a:p>
          <a:p>
            <a:pPr>
              <a:lnSpc>
                <a:spcPct val="90000"/>
              </a:lnSpc>
            </a:pPr>
            <a:endParaRPr lang="en-US" altLang="zh-TW" sz="2000" dirty="0">
              <a:ea typeface="新細明體" pitchFamily="18" charset="-120"/>
            </a:endParaRPr>
          </a:p>
          <a:p>
            <a:pPr>
              <a:lnSpc>
                <a:spcPct val="90000"/>
              </a:lnSpc>
            </a:pPr>
            <a:r>
              <a:rPr lang="en-US" altLang="zh-TW" sz="1400" dirty="0">
                <a:ea typeface="新細明體" pitchFamily="18" charset="-120"/>
              </a:rPr>
              <a:t>                                           The narrative of the quiz show</a:t>
            </a:r>
          </a:p>
        </p:txBody>
      </p:sp>
      <p:pic>
        <p:nvPicPr>
          <p:cNvPr id="25604" name="Picture 4"/>
          <p:cNvPicPr>
            <a:picLocks noChangeAspect="1" noChangeArrowheads="1"/>
          </p:cNvPicPr>
          <p:nvPr/>
        </p:nvPicPr>
        <p:blipFill>
          <a:blip r:embed="rId3" cstate="print"/>
          <a:srcRect/>
          <a:stretch>
            <a:fillRect/>
          </a:stretch>
        </p:blipFill>
        <p:spPr bwMode="auto">
          <a:xfrm>
            <a:off x="7000892" y="4857760"/>
            <a:ext cx="1745445" cy="1163630"/>
          </a:xfrm>
          <a:prstGeom prst="rect">
            <a:avLst/>
          </a:prstGeom>
          <a:noFill/>
          <a:ln w="9525">
            <a:noFill/>
            <a:miter lim="800000"/>
            <a:headEnd/>
            <a:tailEnd/>
          </a:ln>
          <a:effectLst/>
        </p:spPr>
      </p:pic>
      <p:sp>
        <p:nvSpPr>
          <p:cNvPr id="25606" name="Line 6"/>
          <p:cNvSpPr>
            <a:spLocks noChangeShapeType="1"/>
          </p:cNvSpPr>
          <p:nvPr/>
        </p:nvSpPr>
        <p:spPr bwMode="auto">
          <a:xfrm>
            <a:off x="2071670" y="4000504"/>
            <a:ext cx="5334000" cy="0"/>
          </a:xfrm>
          <a:prstGeom prst="line">
            <a:avLst/>
          </a:prstGeom>
          <a:noFill/>
          <a:ln w="9525">
            <a:solidFill>
              <a:schemeClr val="tx1"/>
            </a:solidFill>
            <a:round/>
            <a:headEnd/>
            <a:tailEnd type="triangle" w="med" len="med"/>
          </a:ln>
          <a:effectLst/>
        </p:spPr>
        <p:txBody>
          <a:bodyPr/>
          <a:lstStyle/>
          <a:p>
            <a:endParaRPr lang="zh-TW" altLang="en-US"/>
          </a:p>
        </p:txBody>
      </p:sp>
      <p:sp>
        <p:nvSpPr>
          <p:cNvPr id="25607" name="Line 7"/>
          <p:cNvSpPr>
            <a:spLocks noChangeShapeType="1"/>
          </p:cNvSpPr>
          <p:nvPr/>
        </p:nvSpPr>
        <p:spPr bwMode="auto">
          <a:xfrm>
            <a:off x="2095520" y="4714884"/>
            <a:ext cx="5334000" cy="0"/>
          </a:xfrm>
          <a:prstGeom prst="line">
            <a:avLst/>
          </a:prstGeom>
          <a:noFill/>
          <a:ln w="9525">
            <a:solidFill>
              <a:schemeClr val="tx1"/>
            </a:solidFill>
            <a:round/>
            <a:headEnd/>
            <a:tailEnd type="triangle" w="med" len="med"/>
          </a:ln>
          <a:effectLst/>
        </p:spPr>
        <p:txBody>
          <a:bodyPr/>
          <a:lstStyle/>
          <a:p>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61C4F82B-D8FF-4AA1-9C95-363950AF077E}" type="slidenum">
              <a:rPr lang="zh-TW" altLang="en-US"/>
              <a:pPr/>
              <a:t>39</a:t>
            </a:fld>
            <a:endParaRPr lang="en-US" altLang="zh-TW"/>
          </a:p>
        </p:txBody>
      </p:sp>
      <p:sp>
        <p:nvSpPr>
          <p:cNvPr id="26626" name="Rectangle 2"/>
          <p:cNvSpPr>
            <a:spLocks noGrp="1" noChangeArrowheads="1"/>
          </p:cNvSpPr>
          <p:nvPr>
            <p:ph type="title"/>
          </p:nvPr>
        </p:nvSpPr>
        <p:spPr/>
        <p:txBody>
          <a:bodyPr/>
          <a:lstStyle/>
          <a:p>
            <a:pPr algn="l"/>
            <a:r>
              <a:rPr lang="en-US" altLang="zh-TW" sz="3200">
                <a:ea typeface="新細明體" pitchFamily="18" charset="-120"/>
              </a:rPr>
              <a:t>The success of the film?</a:t>
            </a:r>
          </a:p>
        </p:txBody>
      </p:sp>
      <p:sp>
        <p:nvSpPr>
          <p:cNvPr id="26627" name="Rectangle 3"/>
          <p:cNvSpPr>
            <a:spLocks noGrp="1" noChangeArrowheads="1"/>
          </p:cNvSpPr>
          <p:nvPr>
            <p:ph type="body" idx="1"/>
          </p:nvPr>
        </p:nvSpPr>
        <p:spPr/>
        <p:txBody>
          <a:bodyPr>
            <a:normAutofit lnSpcReduction="10000"/>
          </a:bodyPr>
          <a:lstStyle/>
          <a:p>
            <a:r>
              <a:rPr lang="en-US" altLang="zh-TW" sz="2000">
                <a:ea typeface="新細明體" pitchFamily="18" charset="-120"/>
              </a:rPr>
              <a:t>A global epic </a:t>
            </a:r>
          </a:p>
          <a:p>
            <a:pPr lvl="1"/>
            <a:r>
              <a:rPr lang="en-US" altLang="zh-TW" sz="1800">
                <a:ea typeface="新細明體" pitchFamily="18" charset="-120"/>
              </a:rPr>
              <a:t>Epic: long narrative poetry (from Greece) about heroic acts</a:t>
            </a:r>
          </a:p>
          <a:p>
            <a:pPr lvl="1"/>
            <a:r>
              <a:rPr lang="en-US" altLang="zh-TW" sz="1800">
                <a:ea typeface="新細明體" pitchFamily="18" charset="-120"/>
              </a:rPr>
              <a:t>Global: Who is the icon on the US$100 bill?</a:t>
            </a:r>
          </a:p>
          <a:p>
            <a:r>
              <a:rPr lang="en-US" altLang="zh-TW" sz="2000">
                <a:ea typeface="新細明體" pitchFamily="18" charset="-120"/>
              </a:rPr>
              <a:t>“… it depicts the horror of slum girls bred for underage prostitution and beggar children blinded by their owners for retail display. And there is quasi-documentary footage here of real locations and real misery mixed up with this fairy tale: people bathing in trash-strewn rivers… a sequence of multiplying rooftops showing the vast scale of a Mumbai slum. </a:t>
            </a:r>
            <a:r>
              <a:rPr lang="en-US" altLang="zh-TW" sz="2000" i="1">
                <a:ea typeface="新細明體" pitchFamily="18" charset="-120"/>
              </a:rPr>
              <a:t>SM</a:t>
            </a:r>
            <a:r>
              <a:rPr lang="en-US" altLang="zh-TW" sz="2000">
                <a:ea typeface="新細明體" pitchFamily="18" charset="-120"/>
              </a:rPr>
              <a:t> wants to have it both ways by allowing images of actual horror to seep into a Bollywood-like dream and then letting us off the hook by suggesting not only that true love conquers all, but that personal decency might well result in a multimillion-dollar payday” (35).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E0C805D0-8037-4F1D-967A-344487B5F60B}" type="slidenum">
              <a:rPr lang="zh-TW" altLang="en-US"/>
              <a:pPr/>
              <a:t>4</a:t>
            </a:fld>
            <a:endParaRPr lang="en-US" altLang="zh-TW"/>
          </a:p>
        </p:txBody>
      </p:sp>
      <p:sp>
        <p:nvSpPr>
          <p:cNvPr id="6146" name="Rectangle 2"/>
          <p:cNvSpPr>
            <a:spLocks noGrp="1" noChangeArrowheads="1"/>
          </p:cNvSpPr>
          <p:nvPr>
            <p:ph type="title"/>
          </p:nvPr>
        </p:nvSpPr>
        <p:spPr/>
        <p:txBody>
          <a:bodyPr/>
          <a:lstStyle/>
          <a:p>
            <a:pPr algn="l"/>
            <a:r>
              <a:rPr lang="en-GB" altLang="zh-TW" sz="3200">
                <a:ea typeface="新細明體" pitchFamily="18" charset="-120"/>
              </a:rPr>
              <a:t>Independent Channels</a:t>
            </a:r>
            <a:endParaRPr lang="en-US" altLang="zh-TW" sz="3200">
              <a:ea typeface="新細明體" pitchFamily="18" charset="-120"/>
            </a:endParaRPr>
          </a:p>
        </p:txBody>
      </p:sp>
      <p:sp>
        <p:nvSpPr>
          <p:cNvPr id="6147" name="Rectangle 3"/>
          <p:cNvSpPr>
            <a:spLocks noGrp="1" noChangeArrowheads="1"/>
          </p:cNvSpPr>
          <p:nvPr>
            <p:ph type="body" idx="1"/>
          </p:nvPr>
        </p:nvSpPr>
        <p:spPr/>
        <p:txBody>
          <a:bodyPr/>
          <a:lstStyle/>
          <a:p>
            <a:r>
              <a:rPr lang="en-GB" altLang="zh-TW" sz="2400">
                <a:ea typeface="新細明體" pitchFamily="18" charset="-120"/>
              </a:rPr>
              <a:t>Website: </a:t>
            </a:r>
            <a:r>
              <a:rPr lang="en-GB" altLang="zh-TW" sz="2400">
                <a:ea typeface="新細明體" pitchFamily="18" charset="-120"/>
                <a:hlinkClick r:id="rId3"/>
              </a:rPr>
              <a:t>http://www.indieWIRE.com</a:t>
            </a:r>
            <a:endParaRPr lang="en-GB" altLang="zh-TW" sz="2400">
              <a:ea typeface="新細明體" pitchFamily="18" charset="-120"/>
            </a:endParaRPr>
          </a:p>
          <a:p>
            <a:r>
              <a:rPr lang="en-GB" altLang="zh-TW" sz="2400">
                <a:ea typeface="新細明體" pitchFamily="18" charset="-120"/>
              </a:rPr>
              <a:t>TV channels: Sundance, Independent Film Channel</a:t>
            </a:r>
          </a:p>
          <a:p>
            <a:r>
              <a:rPr lang="en-GB" altLang="zh-TW" sz="2400">
                <a:ea typeface="新細明體" pitchFamily="18" charset="-120"/>
              </a:rPr>
              <a:t>Theatres: Landmark, Film Forum, IFC</a:t>
            </a:r>
          </a:p>
          <a:p>
            <a:r>
              <a:rPr lang="en-GB" altLang="zh-TW" sz="2400">
                <a:ea typeface="新細明體" pitchFamily="18" charset="-120"/>
              </a:rPr>
              <a:t>Film Festivals: Sundance, Slamdance</a:t>
            </a:r>
          </a:p>
          <a:p>
            <a:r>
              <a:rPr lang="en-GB" altLang="zh-TW" sz="2400">
                <a:ea typeface="新細明體" pitchFamily="18" charset="-120"/>
              </a:rPr>
              <a:t>Film publications: </a:t>
            </a:r>
            <a:r>
              <a:rPr lang="en-GB" altLang="zh-TW" sz="2400" i="1">
                <a:ea typeface="新細明體" pitchFamily="18" charset="-120"/>
              </a:rPr>
              <a:t>Filmmaker, The Independent </a:t>
            </a:r>
            <a:endParaRPr lang="en-GB" altLang="zh-TW" sz="2400">
              <a:ea typeface="新細明體" pitchFamily="18" charset="-120"/>
            </a:endParaRPr>
          </a:p>
          <a:p>
            <a:r>
              <a:rPr lang="en-GB" altLang="zh-TW" sz="2400">
                <a:ea typeface="新細明體" pitchFamily="18" charset="-120"/>
              </a:rPr>
              <a:t>Distributors: Miramax, Focus Features, Sony Pictures Classics, Fox Searchlight</a:t>
            </a:r>
          </a:p>
          <a:p>
            <a:pPr>
              <a:buFontTx/>
              <a:buNone/>
            </a:pPr>
            <a:endParaRPr lang="en-US" altLang="zh-TW" sz="2400">
              <a:ea typeface="新細明體"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7" name="投影片編號版面配置區 5"/>
          <p:cNvSpPr>
            <a:spLocks noGrp="1"/>
          </p:cNvSpPr>
          <p:nvPr>
            <p:ph type="sldNum" sz="quarter" idx="12"/>
          </p:nvPr>
        </p:nvSpPr>
        <p:spPr/>
        <p:txBody>
          <a:bodyPr/>
          <a:lstStyle/>
          <a:p>
            <a:fld id="{D519BDF3-983F-4C55-9AAE-5DD21C6DE005}" type="slidenum">
              <a:rPr lang="zh-TW" altLang="en-US"/>
              <a:pPr/>
              <a:t>40</a:t>
            </a:fld>
            <a:endParaRPr lang="en-US" altLang="zh-TW"/>
          </a:p>
        </p:txBody>
      </p:sp>
      <p:sp>
        <p:nvSpPr>
          <p:cNvPr id="27650" name="Rectangle 2"/>
          <p:cNvSpPr>
            <a:spLocks noGrp="1" noChangeArrowheads="1"/>
          </p:cNvSpPr>
          <p:nvPr>
            <p:ph type="title"/>
          </p:nvPr>
        </p:nvSpPr>
        <p:spPr/>
        <p:txBody>
          <a:bodyPr/>
          <a:lstStyle/>
          <a:p>
            <a:endParaRPr lang="zh-TW" altLang="en-US">
              <a:ea typeface="新細明體" pitchFamily="18" charset="-120"/>
            </a:endParaRPr>
          </a:p>
        </p:txBody>
      </p:sp>
      <p:sp>
        <p:nvSpPr>
          <p:cNvPr id="27651" name="Rectangle 3"/>
          <p:cNvSpPr>
            <a:spLocks noGrp="1" noChangeArrowheads="1"/>
          </p:cNvSpPr>
          <p:nvPr>
            <p:ph type="body" idx="1"/>
          </p:nvPr>
        </p:nvSpPr>
        <p:spPr/>
        <p:txBody>
          <a:bodyPr/>
          <a:lstStyle/>
          <a:p>
            <a:r>
              <a:rPr lang="zh-TW" altLang="en-US" sz="2000">
                <a:ea typeface="新細明體" pitchFamily="18" charset="-120"/>
              </a:rPr>
              <a:t>“</a:t>
            </a:r>
            <a:r>
              <a:rPr lang="en-US" altLang="zh-TW" sz="2000">
                <a:ea typeface="新細明體" pitchFamily="18" charset="-120"/>
              </a:rPr>
              <a:t>Bolye wants to break the glass from time to time so that the film doesn’t become saccharine (sweet) and so that his audience can’t derive false comfort from its ‘rags-to-raja’ tale. But by doing so he creates cracks in the picture that can’t be fixed by seeing its young actors frolicking at Disneyland and on the Oscar-night red carpet. </a:t>
            </a:r>
            <a:r>
              <a:rPr lang="en-US" altLang="zh-TW" sz="2000" b="1" u="sng">
                <a:ea typeface="新細明體" pitchFamily="18" charset="-120"/>
              </a:rPr>
              <a:t>There is a contradiction between what the film tells us about the universe operates and what it shows us about abject poverty</a:t>
            </a:r>
            <a:r>
              <a:rPr lang="en-US" altLang="zh-TW" sz="2000">
                <a:ea typeface="新細明體" pitchFamily="18" charset="-120"/>
              </a:rPr>
              <a:t>”. </a:t>
            </a:r>
          </a:p>
          <a:p>
            <a:r>
              <a:rPr lang="en-US" altLang="zh-TW" sz="2000">
                <a:ea typeface="新細明體" pitchFamily="18" charset="-120"/>
              </a:rPr>
              <a:t>Rags – a worthless piece of cloth</a:t>
            </a:r>
          </a:p>
          <a:p>
            <a:r>
              <a:rPr lang="en-US" altLang="zh-TW" sz="2000">
                <a:ea typeface="新細明體" pitchFamily="18" charset="-120"/>
              </a:rPr>
              <a:t>Raja – a king/prince in India </a:t>
            </a:r>
          </a:p>
        </p:txBody>
      </p:sp>
      <p:pic>
        <p:nvPicPr>
          <p:cNvPr id="27652" name="Picture 4"/>
          <p:cNvPicPr>
            <a:picLocks noChangeAspect="1" noChangeArrowheads="1"/>
          </p:cNvPicPr>
          <p:nvPr/>
        </p:nvPicPr>
        <p:blipFill>
          <a:blip r:embed="rId3" cstate="print"/>
          <a:srcRect/>
          <a:stretch>
            <a:fillRect/>
          </a:stretch>
        </p:blipFill>
        <p:spPr bwMode="auto">
          <a:xfrm>
            <a:off x="6357950" y="3214686"/>
            <a:ext cx="1849315" cy="2667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12" name="投影片編號版面配置區 5"/>
          <p:cNvSpPr>
            <a:spLocks noGrp="1"/>
          </p:cNvSpPr>
          <p:nvPr>
            <p:ph type="sldNum" sz="quarter" idx="12"/>
          </p:nvPr>
        </p:nvSpPr>
        <p:spPr/>
        <p:txBody>
          <a:bodyPr/>
          <a:lstStyle/>
          <a:p>
            <a:fld id="{7ED63651-5462-4285-B34C-670AF8948E36}" type="slidenum">
              <a:rPr lang="zh-TW" altLang="en-US"/>
              <a:pPr/>
              <a:t>5</a:t>
            </a:fld>
            <a:endParaRPr lang="en-US" altLang="zh-TW"/>
          </a:p>
        </p:txBody>
      </p:sp>
      <p:sp>
        <p:nvSpPr>
          <p:cNvPr id="7170" name="Rectangle 2"/>
          <p:cNvSpPr>
            <a:spLocks noGrp="1" noChangeArrowheads="1"/>
          </p:cNvSpPr>
          <p:nvPr>
            <p:ph type="title"/>
          </p:nvPr>
        </p:nvSpPr>
        <p:spPr/>
        <p:txBody>
          <a:bodyPr/>
          <a:lstStyle/>
          <a:p>
            <a:pPr algn="l"/>
            <a:r>
              <a:rPr lang="en-GB" altLang="zh-TW" sz="3200">
                <a:ea typeface="新細明體" pitchFamily="18" charset="-120"/>
              </a:rPr>
              <a:t>Independent Writers/Directors</a:t>
            </a:r>
            <a:endParaRPr lang="en-US" altLang="zh-TW" sz="3200">
              <a:ea typeface="新細明體" pitchFamily="18" charset="-120"/>
            </a:endParaRPr>
          </a:p>
        </p:txBody>
      </p:sp>
      <p:sp>
        <p:nvSpPr>
          <p:cNvPr id="7171" name="Rectangle 3"/>
          <p:cNvSpPr>
            <a:spLocks noGrp="1" noChangeArrowheads="1"/>
          </p:cNvSpPr>
          <p:nvPr>
            <p:ph type="body" idx="1"/>
          </p:nvPr>
        </p:nvSpPr>
        <p:spPr/>
        <p:txBody>
          <a:bodyPr/>
          <a:lstStyle/>
          <a:p>
            <a:r>
              <a:rPr lang="en-GB" altLang="zh-TW" sz="2400">
                <a:ea typeface="新細明體" pitchFamily="18" charset="-120"/>
              </a:rPr>
              <a:t>Jim Jarmusch</a:t>
            </a:r>
          </a:p>
          <a:p>
            <a:r>
              <a:rPr lang="en-GB" altLang="zh-TW" sz="2400">
                <a:ea typeface="新細明體" pitchFamily="18" charset="-120"/>
              </a:rPr>
              <a:t>Todd Haynes</a:t>
            </a:r>
          </a:p>
          <a:p>
            <a:r>
              <a:rPr lang="en-GB" altLang="zh-TW" sz="2400">
                <a:ea typeface="新細明體" pitchFamily="18" charset="-120"/>
              </a:rPr>
              <a:t>Quentin Tarantino</a:t>
            </a:r>
          </a:p>
          <a:p>
            <a:r>
              <a:rPr lang="en-GB" altLang="zh-TW" sz="2400">
                <a:ea typeface="新細明體" pitchFamily="18" charset="-120"/>
              </a:rPr>
              <a:t>David Lynch</a:t>
            </a:r>
          </a:p>
          <a:p>
            <a:r>
              <a:rPr lang="en-GB" altLang="zh-TW" sz="2400">
                <a:ea typeface="新細明體" pitchFamily="18" charset="-120"/>
              </a:rPr>
              <a:t>Kimberly Pierce</a:t>
            </a:r>
          </a:p>
          <a:p>
            <a:r>
              <a:rPr lang="en-GB" altLang="zh-TW" sz="2400">
                <a:ea typeface="新細明體" pitchFamily="18" charset="-120"/>
              </a:rPr>
              <a:t>Gus Van Sant</a:t>
            </a:r>
          </a:p>
          <a:p>
            <a:r>
              <a:rPr lang="en-GB" altLang="zh-TW" sz="2400">
                <a:ea typeface="新細明體" pitchFamily="18" charset="-120"/>
              </a:rPr>
              <a:t>Coen Brothers</a:t>
            </a:r>
          </a:p>
          <a:p>
            <a:r>
              <a:rPr lang="en-GB" altLang="zh-TW" sz="2400">
                <a:ea typeface="新細明體" pitchFamily="18" charset="-120"/>
              </a:rPr>
              <a:t>Miranda July</a:t>
            </a:r>
            <a:endParaRPr lang="en-US" altLang="zh-TW" sz="2400">
              <a:ea typeface="新細明體" pitchFamily="18" charset="-120"/>
            </a:endParaRPr>
          </a:p>
        </p:txBody>
      </p:sp>
      <p:pic>
        <p:nvPicPr>
          <p:cNvPr id="7172" name="Picture 4" descr="Todd%2520Haynes"/>
          <p:cNvPicPr>
            <a:picLocks noChangeAspect="1" noChangeArrowheads="1"/>
          </p:cNvPicPr>
          <p:nvPr/>
        </p:nvPicPr>
        <p:blipFill>
          <a:blip r:embed="rId3" cstate="print"/>
          <a:srcRect/>
          <a:stretch>
            <a:fillRect/>
          </a:stretch>
        </p:blipFill>
        <p:spPr bwMode="auto">
          <a:xfrm>
            <a:off x="7572396" y="571480"/>
            <a:ext cx="895350" cy="1333500"/>
          </a:xfrm>
          <a:prstGeom prst="rect">
            <a:avLst/>
          </a:prstGeom>
          <a:noFill/>
        </p:spPr>
      </p:pic>
      <p:pic>
        <p:nvPicPr>
          <p:cNvPr id="7173" name="Picture 5" descr="COEN_BROTHERS"/>
          <p:cNvPicPr>
            <a:picLocks noChangeAspect="1" noChangeArrowheads="1"/>
          </p:cNvPicPr>
          <p:nvPr/>
        </p:nvPicPr>
        <p:blipFill>
          <a:blip r:embed="rId4" cstate="print"/>
          <a:srcRect/>
          <a:stretch>
            <a:fillRect/>
          </a:stretch>
        </p:blipFill>
        <p:spPr bwMode="auto">
          <a:xfrm>
            <a:off x="4143372" y="500042"/>
            <a:ext cx="3048000" cy="2933700"/>
          </a:xfrm>
          <a:prstGeom prst="rect">
            <a:avLst/>
          </a:prstGeom>
          <a:noFill/>
        </p:spPr>
      </p:pic>
      <p:pic>
        <p:nvPicPr>
          <p:cNvPr id="7174" name="Picture 6" descr="gusVanSant"/>
          <p:cNvPicPr>
            <a:picLocks noChangeAspect="1" noChangeArrowheads="1"/>
          </p:cNvPicPr>
          <p:nvPr/>
        </p:nvPicPr>
        <p:blipFill>
          <a:blip r:embed="rId5" cstate="print"/>
          <a:srcRect/>
          <a:stretch>
            <a:fillRect/>
          </a:stretch>
        </p:blipFill>
        <p:spPr bwMode="auto">
          <a:xfrm>
            <a:off x="3428992" y="3643314"/>
            <a:ext cx="1905000" cy="1314450"/>
          </a:xfrm>
          <a:prstGeom prst="rect">
            <a:avLst/>
          </a:prstGeom>
          <a:noFill/>
        </p:spPr>
      </p:pic>
      <p:pic>
        <p:nvPicPr>
          <p:cNvPr id="7175" name="Picture 7" descr="david_lynch"/>
          <p:cNvPicPr>
            <a:picLocks noChangeAspect="1" noChangeArrowheads="1"/>
          </p:cNvPicPr>
          <p:nvPr/>
        </p:nvPicPr>
        <p:blipFill>
          <a:blip r:embed="rId6" cstate="print"/>
          <a:srcRect/>
          <a:stretch>
            <a:fillRect/>
          </a:stretch>
        </p:blipFill>
        <p:spPr bwMode="auto">
          <a:xfrm>
            <a:off x="5643570" y="3357562"/>
            <a:ext cx="1547446" cy="2060575"/>
          </a:xfrm>
          <a:prstGeom prst="rect">
            <a:avLst/>
          </a:prstGeom>
          <a:noFill/>
        </p:spPr>
      </p:pic>
      <p:pic>
        <p:nvPicPr>
          <p:cNvPr id="7176" name="Picture 8" descr="tarantino232423323235"/>
          <p:cNvPicPr>
            <a:picLocks noChangeAspect="1" noChangeArrowheads="1"/>
          </p:cNvPicPr>
          <p:nvPr/>
        </p:nvPicPr>
        <p:blipFill>
          <a:blip r:embed="rId7" cstate="print"/>
          <a:srcRect/>
          <a:stretch>
            <a:fillRect/>
          </a:stretch>
        </p:blipFill>
        <p:spPr bwMode="auto">
          <a:xfrm>
            <a:off x="7358082" y="2000240"/>
            <a:ext cx="1585546" cy="1584325"/>
          </a:xfrm>
          <a:prstGeom prst="rect">
            <a:avLst/>
          </a:prstGeom>
          <a:noFill/>
        </p:spPr>
      </p:pic>
      <p:pic>
        <p:nvPicPr>
          <p:cNvPr id="7177" name="Picture 9" descr="mirandajuly"/>
          <p:cNvPicPr>
            <a:picLocks noChangeAspect="1" noChangeArrowheads="1"/>
          </p:cNvPicPr>
          <p:nvPr/>
        </p:nvPicPr>
        <p:blipFill>
          <a:blip r:embed="rId8" cstate="print"/>
          <a:srcRect/>
          <a:stretch>
            <a:fillRect/>
          </a:stretch>
        </p:blipFill>
        <p:spPr bwMode="auto">
          <a:xfrm>
            <a:off x="7286644" y="3500438"/>
            <a:ext cx="1518138" cy="1955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B0095EE5-4E72-43B9-9F36-162ADE8ECD5A}" type="slidenum">
              <a:rPr lang="zh-TW" altLang="en-US"/>
              <a:pPr/>
              <a:t>6</a:t>
            </a:fld>
            <a:endParaRPr lang="en-US" altLang="zh-TW"/>
          </a:p>
        </p:txBody>
      </p:sp>
      <p:sp>
        <p:nvSpPr>
          <p:cNvPr id="8194" name="Rectangle 2"/>
          <p:cNvSpPr>
            <a:spLocks noGrp="1" noChangeArrowheads="1"/>
          </p:cNvSpPr>
          <p:nvPr>
            <p:ph type="title"/>
          </p:nvPr>
        </p:nvSpPr>
        <p:spPr/>
        <p:txBody>
          <a:bodyPr/>
          <a:lstStyle/>
          <a:p>
            <a:pPr algn="l"/>
            <a:r>
              <a:rPr lang="en-GB" altLang="zh-TW" sz="3200">
                <a:ea typeface="新細明體" pitchFamily="18" charset="-120"/>
              </a:rPr>
              <a:t>What makes them ‘independent’?</a:t>
            </a:r>
            <a:endParaRPr lang="en-US" altLang="zh-TW" sz="3200">
              <a:ea typeface="新細明體" pitchFamily="18" charset="-120"/>
            </a:endParaRPr>
          </a:p>
        </p:txBody>
      </p:sp>
      <p:sp>
        <p:nvSpPr>
          <p:cNvPr id="8195" name="Rectangle 3"/>
          <p:cNvSpPr>
            <a:spLocks noGrp="1" noChangeArrowheads="1"/>
          </p:cNvSpPr>
          <p:nvPr>
            <p:ph type="body" idx="1"/>
          </p:nvPr>
        </p:nvSpPr>
        <p:spPr/>
        <p:txBody>
          <a:bodyPr>
            <a:normAutofit lnSpcReduction="10000"/>
          </a:bodyPr>
          <a:lstStyle/>
          <a:p>
            <a:r>
              <a:rPr lang="en-GB" altLang="zh-TW" sz="2000">
                <a:ea typeface="新細明體" pitchFamily="18" charset="-120"/>
              </a:rPr>
              <a:t>Budget?</a:t>
            </a:r>
          </a:p>
          <a:p>
            <a:r>
              <a:rPr lang="en-GB" altLang="zh-TW" sz="2000">
                <a:ea typeface="新細明體" pitchFamily="18" charset="-120"/>
              </a:rPr>
              <a:t>Aesthetic qualities?</a:t>
            </a:r>
          </a:p>
          <a:p>
            <a:r>
              <a:rPr lang="en-GB" altLang="zh-TW" sz="2000">
                <a:ea typeface="新細明體" pitchFamily="18" charset="-120"/>
              </a:rPr>
              <a:t>“a word… created outside the dominant Hollywood system.” (2)</a:t>
            </a:r>
          </a:p>
          <a:p>
            <a:r>
              <a:rPr lang="en-GB" altLang="zh-TW" sz="2000">
                <a:ea typeface="新細明體" pitchFamily="18" charset="-120"/>
              </a:rPr>
              <a:t>Christine Vachon: “While it’s true that, in the best of all possible worlds, independent films are genuinely </a:t>
            </a:r>
            <a:r>
              <a:rPr lang="en-GB" altLang="zh-TW" sz="2000">
                <a:solidFill>
                  <a:srgbClr val="FF66FF"/>
                </a:solidFill>
                <a:ea typeface="新細明體" pitchFamily="18" charset="-120"/>
              </a:rPr>
              <a:t>alternative </a:t>
            </a:r>
            <a:r>
              <a:rPr lang="en-GB" altLang="zh-TW" sz="2000" u="sng">
                <a:solidFill>
                  <a:srgbClr val="FF66FF"/>
                </a:solidFill>
                <a:ea typeface="新細明體" pitchFamily="18" charset="-120"/>
              </a:rPr>
              <a:t>visions</a:t>
            </a:r>
            <a:r>
              <a:rPr lang="en-GB" altLang="zh-TW" sz="2000">
                <a:ea typeface="新細明體" pitchFamily="18" charset="-120"/>
              </a:rPr>
              <a:t>, there’s no such thing as an absolutely independent film. There’s still economy at work: The movie has to go to the marketplace, and people have to want to see it.”</a:t>
            </a:r>
          </a:p>
          <a:p>
            <a:r>
              <a:rPr lang="en-GB" altLang="zh-TW" sz="2000">
                <a:ea typeface="新細明體" pitchFamily="18" charset="-120"/>
              </a:rPr>
              <a:t>Audience as the centre of concern</a:t>
            </a:r>
          </a:p>
          <a:p>
            <a:r>
              <a:rPr lang="en-GB" altLang="zh-TW" sz="2000">
                <a:ea typeface="新細明體" pitchFamily="18" charset="-120"/>
              </a:rPr>
              <a:t>“Independent films are closer in spirit to the international art film in the sense that they are </a:t>
            </a:r>
            <a:r>
              <a:rPr lang="en-GB" altLang="zh-TW" sz="2000">
                <a:solidFill>
                  <a:srgbClr val="FF66FF"/>
                </a:solidFill>
                <a:ea typeface="新細明體" pitchFamily="18" charset="-120"/>
              </a:rPr>
              <a:t>products of a personal vision either ignored or at odds with the studio system</a:t>
            </a:r>
            <a:r>
              <a:rPr lang="en-GB" altLang="zh-TW" sz="2000">
                <a:ea typeface="新細明體" pitchFamily="18" charset="-120"/>
              </a:rPr>
              <a:t>.” (4)</a:t>
            </a:r>
          </a:p>
          <a:p>
            <a:endParaRPr lang="en-GB" altLang="zh-TW" sz="2000">
              <a:ea typeface="新細明體" pitchFamily="18" charset="-120"/>
            </a:endParaRPr>
          </a:p>
          <a:p>
            <a:endParaRPr lang="en-US" altLang="zh-TW" sz="2000">
              <a:ea typeface="新細明體"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smtClean="0"/>
              <a:t>Week 2 - Narrative structures</a:t>
            </a:r>
            <a:endParaRPr lang="en-US" altLang="zh-TW"/>
          </a:p>
        </p:txBody>
      </p:sp>
      <p:sp>
        <p:nvSpPr>
          <p:cNvPr id="7" name="投影片編號版面配置區 6"/>
          <p:cNvSpPr>
            <a:spLocks noGrp="1"/>
          </p:cNvSpPr>
          <p:nvPr>
            <p:ph type="sldNum" sz="quarter" idx="12"/>
          </p:nvPr>
        </p:nvSpPr>
        <p:spPr/>
        <p:txBody>
          <a:bodyPr/>
          <a:lstStyle/>
          <a:p>
            <a:fld id="{5E606FEF-6FD2-4927-A3AA-8DCCC80C0CF6}" type="slidenum">
              <a:rPr lang="zh-TW" altLang="en-US"/>
              <a:pPr/>
              <a:t>7</a:t>
            </a:fld>
            <a:endParaRPr lang="en-US" altLang="zh-TW"/>
          </a:p>
        </p:txBody>
      </p:sp>
      <p:sp>
        <p:nvSpPr>
          <p:cNvPr id="9218" name="Rectangle 2"/>
          <p:cNvSpPr>
            <a:spLocks noGrp="1" noChangeArrowheads="1"/>
          </p:cNvSpPr>
          <p:nvPr>
            <p:ph type="title"/>
          </p:nvPr>
        </p:nvSpPr>
        <p:spPr/>
        <p:txBody>
          <a:bodyPr/>
          <a:lstStyle/>
          <a:p>
            <a:pPr algn="l"/>
            <a:r>
              <a:rPr lang="en-GB" altLang="zh-TW" sz="3200">
                <a:ea typeface="新細明體" pitchFamily="18" charset="-120"/>
              </a:rPr>
              <a:t>Structure</a:t>
            </a:r>
            <a:endParaRPr lang="en-US" altLang="zh-TW" sz="3200">
              <a:ea typeface="新細明體" pitchFamily="18" charset="-120"/>
            </a:endParaRPr>
          </a:p>
        </p:txBody>
      </p:sp>
      <p:sp>
        <p:nvSpPr>
          <p:cNvPr id="9219" name="Rectangle 3"/>
          <p:cNvSpPr>
            <a:spLocks noGrp="1" noChangeArrowheads="1"/>
          </p:cNvSpPr>
          <p:nvPr>
            <p:ph type="body" sz="half" idx="1"/>
          </p:nvPr>
        </p:nvSpPr>
        <p:spPr>
          <a:xfrm>
            <a:off x="457200" y="1600201"/>
            <a:ext cx="4038600" cy="4525963"/>
          </a:xfrm>
        </p:spPr>
        <p:txBody>
          <a:bodyPr/>
          <a:lstStyle/>
          <a:p>
            <a:r>
              <a:rPr lang="en-GB" altLang="zh-TW" sz="2000">
                <a:ea typeface="新細明體" pitchFamily="18" charset="-120"/>
              </a:rPr>
              <a:t>“a </a:t>
            </a:r>
            <a:r>
              <a:rPr lang="en-GB" altLang="zh-TW" sz="2000">
                <a:solidFill>
                  <a:srgbClr val="FF66FF"/>
                </a:solidFill>
                <a:ea typeface="新細明體" pitchFamily="18" charset="-120"/>
              </a:rPr>
              <a:t>distinctive approach</a:t>
            </a:r>
            <a:r>
              <a:rPr lang="en-GB" altLang="zh-TW" sz="2000">
                <a:ea typeface="新細明體" pitchFamily="18" charset="-120"/>
              </a:rPr>
              <a:t> to filmmaking, centering on new conceptions of cinematic storytelling.” (6)</a:t>
            </a:r>
          </a:p>
          <a:p>
            <a:r>
              <a:rPr lang="en-GB" altLang="zh-TW" sz="2000">
                <a:ea typeface="新細明體" pitchFamily="18" charset="-120"/>
              </a:rPr>
              <a:t>‘three-act paradigm’</a:t>
            </a:r>
          </a:p>
          <a:p>
            <a:r>
              <a:rPr lang="en-GB" altLang="zh-TW" sz="2000">
                <a:ea typeface="新細明體" pitchFamily="18" charset="-120"/>
              </a:rPr>
              <a:t>“The independent filmmaker is usually aware of the rules but treats them as flexible guidelines, to be used as necessary but also to be rejected or reworked if it will yield a creative benefit.”</a:t>
            </a:r>
          </a:p>
          <a:p>
            <a:r>
              <a:rPr lang="en-GB" altLang="zh-TW" sz="2000">
                <a:ea typeface="新細明體" pitchFamily="18" charset="-120"/>
              </a:rPr>
              <a:t>Freytag’s Pyramid</a:t>
            </a:r>
            <a:endParaRPr lang="en-US" altLang="zh-TW" sz="2000">
              <a:ea typeface="新細明體" pitchFamily="18" charset="-120"/>
            </a:endParaRPr>
          </a:p>
        </p:txBody>
      </p:sp>
      <p:pic>
        <p:nvPicPr>
          <p:cNvPr id="9220" name="Picture 4"/>
          <p:cNvPicPr>
            <a:picLocks noGrp="1" noChangeAspect="1" noChangeArrowheads="1"/>
          </p:cNvPicPr>
          <p:nvPr>
            <p:ph sz="half" idx="2"/>
          </p:nvPr>
        </p:nvPicPr>
        <p:blipFill>
          <a:blip r:embed="rId3" cstate="print"/>
          <a:srcRect/>
          <a:stretch>
            <a:fillRect/>
          </a:stretch>
        </p:blipFill>
        <p:spPr>
          <a:xfrm>
            <a:off x="4648200" y="1600201"/>
            <a:ext cx="4038600"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A0A39E89-7B8B-462C-A37A-56296F5F15E5}" type="slidenum">
              <a:rPr lang="zh-TW" altLang="en-US"/>
              <a:pPr/>
              <a:t>8</a:t>
            </a:fld>
            <a:endParaRPr lang="en-US" altLang="zh-TW"/>
          </a:p>
        </p:txBody>
      </p:sp>
      <p:sp>
        <p:nvSpPr>
          <p:cNvPr id="10242" name="Rectangle 2"/>
          <p:cNvSpPr>
            <a:spLocks noGrp="1" noChangeArrowheads="1"/>
          </p:cNvSpPr>
          <p:nvPr>
            <p:ph type="title"/>
          </p:nvPr>
        </p:nvSpPr>
        <p:spPr/>
        <p:txBody>
          <a:bodyPr/>
          <a:lstStyle/>
          <a:p>
            <a:pPr algn="l"/>
            <a:r>
              <a:rPr lang="en-GB" altLang="zh-TW" sz="3200">
                <a:ea typeface="新細明體" pitchFamily="18" charset="-120"/>
              </a:rPr>
              <a:t>Three-act Paradigm</a:t>
            </a:r>
            <a:endParaRPr lang="en-US" altLang="zh-TW" sz="3200">
              <a:ea typeface="新細明體" pitchFamily="18" charset="-120"/>
            </a:endParaRPr>
          </a:p>
        </p:txBody>
      </p:sp>
      <p:sp>
        <p:nvSpPr>
          <p:cNvPr id="10243" name="Rectangle 3"/>
          <p:cNvSpPr>
            <a:spLocks noGrp="1" noChangeArrowheads="1"/>
          </p:cNvSpPr>
          <p:nvPr>
            <p:ph type="body" idx="1"/>
          </p:nvPr>
        </p:nvSpPr>
        <p:spPr/>
        <p:txBody>
          <a:bodyPr>
            <a:normAutofit lnSpcReduction="10000"/>
          </a:bodyPr>
          <a:lstStyle/>
          <a:p>
            <a:pPr>
              <a:lnSpc>
                <a:spcPct val="90000"/>
              </a:lnSpc>
            </a:pPr>
            <a:r>
              <a:rPr lang="en-GB" altLang="zh-TW" sz="2400">
                <a:ea typeface="新細明體" pitchFamily="18" charset="-120"/>
              </a:rPr>
              <a:t>Syd Field’s </a:t>
            </a:r>
            <a:r>
              <a:rPr lang="en-GB" altLang="zh-TW" sz="2400" i="1">
                <a:ea typeface="新細明體" pitchFamily="18" charset="-120"/>
              </a:rPr>
              <a:t>Screenplay</a:t>
            </a:r>
            <a:endParaRPr lang="en-GB" altLang="zh-TW" sz="2400">
              <a:ea typeface="新細明體" pitchFamily="18" charset="-120"/>
            </a:endParaRPr>
          </a:p>
          <a:p>
            <a:pPr>
              <a:lnSpc>
                <a:spcPct val="90000"/>
              </a:lnSpc>
            </a:pPr>
            <a:r>
              <a:rPr lang="en-GB" altLang="zh-TW" sz="2400">
                <a:ea typeface="新細明體" pitchFamily="18" charset="-120"/>
              </a:rPr>
              <a:t>Screenplay: one page = one min</a:t>
            </a:r>
          </a:p>
          <a:p>
            <a:pPr>
              <a:lnSpc>
                <a:spcPct val="90000"/>
              </a:lnSpc>
            </a:pPr>
            <a:r>
              <a:rPr lang="en-GB" altLang="zh-TW" sz="2400">
                <a:ea typeface="新細明體" pitchFamily="18" charset="-120"/>
              </a:rPr>
              <a:t>Comedy shorter</a:t>
            </a:r>
          </a:p>
          <a:p>
            <a:pPr>
              <a:lnSpc>
                <a:spcPct val="90000"/>
              </a:lnSpc>
            </a:pPr>
            <a:r>
              <a:rPr lang="en-GB" altLang="zh-TW" sz="2400">
                <a:ea typeface="新細明體" pitchFamily="18" charset="-120"/>
              </a:rPr>
              <a:t>Average length: 120 pages</a:t>
            </a:r>
          </a:p>
          <a:p>
            <a:pPr>
              <a:lnSpc>
                <a:spcPct val="90000"/>
              </a:lnSpc>
            </a:pPr>
            <a:r>
              <a:rPr lang="en-GB" altLang="zh-TW" sz="2400">
                <a:ea typeface="新細明體" pitchFamily="18" charset="-120"/>
              </a:rPr>
              <a:t>Beginning (setup): </a:t>
            </a:r>
          </a:p>
          <a:p>
            <a:pPr lvl="1">
              <a:lnSpc>
                <a:spcPct val="90000"/>
              </a:lnSpc>
            </a:pPr>
            <a:r>
              <a:rPr lang="en-GB" altLang="zh-TW" sz="2000">
                <a:ea typeface="新細明體" pitchFamily="18" charset="-120"/>
              </a:rPr>
              <a:t>establish characters and story</a:t>
            </a:r>
          </a:p>
          <a:p>
            <a:pPr lvl="1">
              <a:lnSpc>
                <a:spcPct val="90000"/>
              </a:lnSpc>
            </a:pPr>
            <a:r>
              <a:rPr lang="en-GB" altLang="zh-TW" sz="2000">
                <a:ea typeface="新細明體" pitchFamily="18" charset="-120"/>
              </a:rPr>
              <a:t>First 10 mins are the most important because “you’ve got to hook your reader immediately”.</a:t>
            </a:r>
          </a:p>
          <a:p>
            <a:pPr>
              <a:lnSpc>
                <a:spcPct val="90000"/>
              </a:lnSpc>
            </a:pPr>
            <a:r>
              <a:rPr lang="en-GB" altLang="zh-TW" sz="2400">
                <a:ea typeface="新細明體" pitchFamily="18" charset="-120"/>
              </a:rPr>
              <a:t>Middle (confrontation)</a:t>
            </a:r>
          </a:p>
          <a:p>
            <a:pPr lvl="1">
              <a:lnSpc>
                <a:spcPct val="90000"/>
              </a:lnSpc>
            </a:pPr>
            <a:r>
              <a:rPr lang="en-GB" altLang="zh-TW" sz="2000">
                <a:ea typeface="新細明體" pitchFamily="18" charset="-120"/>
              </a:rPr>
              <a:t>Hurdles and obstacles</a:t>
            </a:r>
          </a:p>
          <a:p>
            <a:pPr>
              <a:lnSpc>
                <a:spcPct val="90000"/>
              </a:lnSpc>
            </a:pPr>
            <a:r>
              <a:rPr lang="en-GB" altLang="zh-TW" sz="2400">
                <a:ea typeface="新細明體" pitchFamily="18" charset="-120"/>
              </a:rPr>
              <a:t>Ending (resolution)</a:t>
            </a:r>
          </a:p>
          <a:p>
            <a:pPr lvl="1">
              <a:lnSpc>
                <a:spcPct val="90000"/>
              </a:lnSpc>
            </a:pPr>
            <a:r>
              <a:rPr lang="en-GB" altLang="zh-TW" sz="2000">
                <a:ea typeface="新細明體" pitchFamily="18" charset="-120"/>
              </a:rPr>
              <a:t>Resolve dramatic conflicts</a:t>
            </a:r>
            <a:endParaRPr lang="en-US" altLang="zh-TW" sz="2000">
              <a:ea typeface="新細明體"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smtClean="0"/>
              <a:t>Week 2 - Narrative structures</a:t>
            </a:r>
            <a:endParaRPr lang="en-US" altLang="zh-TW"/>
          </a:p>
        </p:txBody>
      </p:sp>
      <p:sp>
        <p:nvSpPr>
          <p:cNvPr id="6" name="投影片編號版面配置區 5"/>
          <p:cNvSpPr>
            <a:spLocks noGrp="1"/>
          </p:cNvSpPr>
          <p:nvPr>
            <p:ph type="sldNum" sz="quarter" idx="12"/>
          </p:nvPr>
        </p:nvSpPr>
        <p:spPr/>
        <p:txBody>
          <a:bodyPr/>
          <a:lstStyle/>
          <a:p>
            <a:fld id="{E4C6FA57-3839-4AB7-8EA5-C0B986563709}" type="slidenum">
              <a:rPr lang="zh-TW" altLang="en-US"/>
              <a:pPr/>
              <a:t>9</a:t>
            </a:fld>
            <a:endParaRPr lang="en-US" altLang="zh-TW"/>
          </a:p>
        </p:txBody>
      </p:sp>
      <p:sp>
        <p:nvSpPr>
          <p:cNvPr id="11266" name="Rectangle 2"/>
          <p:cNvSpPr>
            <a:spLocks noGrp="1" noChangeArrowheads="1"/>
          </p:cNvSpPr>
          <p:nvPr>
            <p:ph type="title"/>
          </p:nvPr>
        </p:nvSpPr>
        <p:spPr/>
        <p:txBody>
          <a:bodyPr/>
          <a:lstStyle/>
          <a:p>
            <a:pPr algn="l"/>
            <a:r>
              <a:rPr lang="en-GB" altLang="zh-TW" sz="3200">
                <a:ea typeface="新細明體" pitchFamily="18" charset="-120"/>
              </a:rPr>
              <a:t>The Plot Point</a:t>
            </a:r>
            <a:endParaRPr lang="en-US" altLang="zh-TW" sz="3200">
              <a:ea typeface="新細明體" pitchFamily="18" charset="-120"/>
            </a:endParaRPr>
          </a:p>
        </p:txBody>
      </p:sp>
      <p:sp>
        <p:nvSpPr>
          <p:cNvPr id="11267" name="Rectangle 3"/>
          <p:cNvSpPr>
            <a:spLocks noGrp="1" noChangeArrowheads="1"/>
          </p:cNvSpPr>
          <p:nvPr>
            <p:ph type="body" idx="1"/>
          </p:nvPr>
        </p:nvSpPr>
        <p:spPr/>
        <p:txBody>
          <a:bodyPr/>
          <a:lstStyle/>
          <a:p>
            <a:r>
              <a:rPr lang="en-GB" altLang="zh-TW" sz="2400">
                <a:ea typeface="新細明體" pitchFamily="18" charset="-120"/>
              </a:rPr>
              <a:t>1</a:t>
            </a:r>
            <a:r>
              <a:rPr lang="en-GB" altLang="zh-TW" sz="2400" baseline="30000">
                <a:ea typeface="新細明體" pitchFamily="18" charset="-120"/>
              </a:rPr>
              <a:t>st</a:t>
            </a:r>
            <a:r>
              <a:rPr lang="en-GB" altLang="zh-TW" sz="2400">
                <a:ea typeface="新細明體" pitchFamily="18" charset="-120"/>
              </a:rPr>
              <a:t> and 3</a:t>
            </a:r>
            <a:r>
              <a:rPr lang="en-GB" altLang="zh-TW" sz="2400" baseline="30000">
                <a:ea typeface="新細明體" pitchFamily="18" charset="-120"/>
              </a:rPr>
              <a:t>rd</a:t>
            </a:r>
            <a:r>
              <a:rPr lang="en-GB" altLang="zh-TW" sz="2400">
                <a:ea typeface="新細明體" pitchFamily="18" charset="-120"/>
              </a:rPr>
              <a:t> acts are 30 pages long</a:t>
            </a:r>
          </a:p>
          <a:p>
            <a:r>
              <a:rPr lang="en-GB" altLang="zh-TW" sz="2400">
                <a:ea typeface="新細明體" pitchFamily="18" charset="-120"/>
              </a:rPr>
              <a:t>2</a:t>
            </a:r>
            <a:r>
              <a:rPr lang="en-GB" altLang="zh-TW" sz="2400" baseline="30000">
                <a:ea typeface="新細明體" pitchFamily="18" charset="-120"/>
              </a:rPr>
              <a:t>nd</a:t>
            </a:r>
            <a:r>
              <a:rPr lang="en-GB" altLang="zh-TW" sz="2400">
                <a:ea typeface="新細明體" pitchFamily="18" charset="-120"/>
              </a:rPr>
              <a:t> act is 60 pages</a:t>
            </a:r>
          </a:p>
          <a:p>
            <a:r>
              <a:rPr lang="en-GB" altLang="zh-TW" sz="2400">
                <a:ea typeface="新細明體" pitchFamily="18" charset="-120"/>
              </a:rPr>
              <a:t>Plot point as hinges</a:t>
            </a:r>
          </a:p>
          <a:p>
            <a:r>
              <a:rPr lang="en-GB" altLang="zh-TW" sz="2400">
                <a:ea typeface="新細明體" pitchFamily="18" charset="-120"/>
              </a:rPr>
              <a:t>PP: “turn the story in a different direction and usually occur at precise moments between each act.” (7)</a:t>
            </a:r>
          </a:p>
          <a:p>
            <a:r>
              <a:rPr lang="en-GB" altLang="zh-TW" sz="2400">
                <a:ea typeface="新細明體" pitchFamily="18" charset="-120"/>
              </a:rPr>
              <a:t>1</a:t>
            </a:r>
            <a:r>
              <a:rPr lang="en-GB" altLang="zh-TW" sz="2400" baseline="30000">
                <a:ea typeface="新細明體" pitchFamily="18" charset="-120"/>
              </a:rPr>
              <a:t>st</a:t>
            </a:r>
            <a:r>
              <a:rPr lang="en-GB" altLang="zh-TW" sz="2400">
                <a:ea typeface="新細明體" pitchFamily="18" charset="-120"/>
              </a:rPr>
              <a:t> PP: pp.25-27</a:t>
            </a:r>
          </a:p>
          <a:p>
            <a:r>
              <a:rPr lang="en-GB" altLang="zh-TW" sz="2400">
                <a:ea typeface="新細明體" pitchFamily="18" charset="-120"/>
              </a:rPr>
              <a:t>2</a:t>
            </a:r>
            <a:r>
              <a:rPr lang="en-GB" altLang="zh-TW" sz="2400" baseline="30000">
                <a:ea typeface="新細明體" pitchFamily="18" charset="-120"/>
              </a:rPr>
              <a:t>nd</a:t>
            </a:r>
            <a:r>
              <a:rPr lang="en-GB" altLang="zh-TW" sz="2400">
                <a:ea typeface="新細明體" pitchFamily="18" charset="-120"/>
              </a:rPr>
              <a:t> PP: pp. 85-90</a:t>
            </a:r>
            <a:endParaRPr lang="en-US" altLang="zh-TW" sz="2400">
              <a:ea typeface="新細明體" pitchFamily="18" charset="-12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觀點">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觀點">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TotalTime>
  <Words>2837</Words>
  <Application>Microsoft Office PowerPoint</Application>
  <PresentationFormat>如螢幕大小 (4:3)</PresentationFormat>
  <Paragraphs>380</Paragraphs>
  <Slides>40</Slides>
  <Notes>40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觀點</vt:lpstr>
      <vt:lpstr>Introduction to Film Studies</vt:lpstr>
      <vt:lpstr>投影片 2</vt:lpstr>
      <vt:lpstr>Suggested reading</vt:lpstr>
      <vt:lpstr>Independent Channels</vt:lpstr>
      <vt:lpstr>Independent Writers/Directors</vt:lpstr>
      <vt:lpstr>What makes them ‘independent’?</vt:lpstr>
      <vt:lpstr>Structure</vt:lpstr>
      <vt:lpstr>Three-act Paradigm</vt:lpstr>
      <vt:lpstr>The Plot Point</vt:lpstr>
      <vt:lpstr>David Bordwell</vt:lpstr>
      <vt:lpstr>Independent Films</vt:lpstr>
      <vt:lpstr>Single Protagonists</vt:lpstr>
      <vt:lpstr>Gus Van Sant</vt:lpstr>
      <vt:lpstr>Freedom and Scripts</vt:lpstr>
      <vt:lpstr>Style</vt:lpstr>
      <vt:lpstr>Elephant (2003)</vt:lpstr>
      <vt:lpstr>Opening Scenes</vt:lpstr>
      <vt:lpstr>NYC - MoMA: Pablo Picasso's Les Demoiselles d'Avignon </vt:lpstr>
      <vt:lpstr>Structure in Elephant </vt:lpstr>
      <vt:lpstr>Ambiguities</vt:lpstr>
      <vt:lpstr>Visual and Verbal</vt:lpstr>
      <vt:lpstr>Ensemble Films</vt:lpstr>
      <vt:lpstr>Editing</vt:lpstr>
      <vt:lpstr>Urban Life</vt:lpstr>
      <vt:lpstr>Ensemble Film and Loneliness</vt:lpstr>
      <vt:lpstr>Crash (2005)</vt:lpstr>
      <vt:lpstr>Running in Circles</vt:lpstr>
      <vt:lpstr>Form and Content</vt:lpstr>
      <vt:lpstr>Multiform Plot</vt:lpstr>
      <vt:lpstr>Tykwer and Chances</vt:lpstr>
      <vt:lpstr>Beginning Footage (Pre-credits)</vt:lpstr>
      <vt:lpstr>Three-act Paradigm?</vt:lpstr>
      <vt:lpstr>Editing</vt:lpstr>
      <vt:lpstr>Music</vt:lpstr>
      <vt:lpstr>Visual Media</vt:lpstr>
      <vt:lpstr>Meta-narrative</vt:lpstr>
      <vt:lpstr>Slumdog Millionaire</vt:lpstr>
      <vt:lpstr>Time &amp; memory in Slumdog</vt:lpstr>
      <vt:lpstr>The success of the film?</vt:lpstr>
      <vt:lpstr>投影片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Film Studies</dc:title>
  <dc:creator>Nicholas Wong</dc:creator>
  <cp:lastModifiedBy>Nicholas Wong</cp:lastModifiedBy>
  <cp:revision>3</cp:revision>
  <dcterms:created xsi:type="dcterms:W3CDTF">2010-06-06T17:10:04Z</dcterms:created>
  <dcterms:modified xsi:type="dcterms:W3CDTF">2010-06-06T18:31:51Z</dcterms:modified>
</cp:coreProperties>
</file>